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305" r:id="rId2"/>
    <p:sldId id="301" r:id="rId3"/>
    <p:sldId id="314" r:id="rId4"/>
    <p:sldId id="324" r:id="rId5"/>
    <p:sldId id="300" r:id="rId6"/>
    <p:sldId id="334" r:id="rId7"/>
    <p:sldId id="332" r:id="rId8"/>
    <p:sldId id="335" r:id="rId9"/>
    <p:sldId id="336" r:id="rId10"/>
    <p:sldId id="337" r:id="rId11"/>
    <p:sldId id="338" r:id="rId12"/>
    <p:sldId id="329" r:id="rId13"/>
    <p:sldId id="330" r:id="rId14"/>
    <p:sldId id="307" r:id="rId15"/>
    <p:sldId id="317" r:id="rId16"/>
    <p:sldId id="322" r:id="rId17"/>
    <p:sldId id="315" r:id="rId18"/>
    <p:sldId id="311" r:id="rId19"/>
    <p:sldId id="323" r:id="rId20"/>
    <p:sldId id="328" r:id="rId21"/>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9E4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9"/>
    <p:restoredTop sz="94691"/>
  </p:normalViewPr>
  <p:slideViewPr>
    <p:cSldViewPr snapToGrid="0" snapToObjects="1">
      <p:cViewPr varScale="1">
        <p:scale>
          <a:sx n="108" d="100"/>
          <a:sy n="108" d="100"/>
        </p:scale>
        <p:origin x="990" y="102"/>
      </p:cViewPr>
      <p:guideLst>
        <p:guide orient="horz" pos="2160"/>
        <p:guide pos="2880"/>
      </p:guideLst>
    </p:cSldViewPr>
  </p:slideViewPr>
  <p:notesTextViewPr>
    <p:cViewPr>
      <p:scale>
        <a:sx n="3" d="2"/>
        <a:sy n="3" d="2"/>
      </p:scale>
      <p:origin x="0" y="0"/>
    </p:cViewPr>
  </p:notesTextViewPr>
  <p:sorterViewPr>
    <p:cViewPr>
      <p:scale>
        <a:sx n="165" d="100"/>
        <a:sy n="16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JuanitaM.GATEWAY\Documents\Monthly%20Reports\Juanita%20Grants%20Monthly%20Financial%20report%20-%20March%20%202023%20r.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40918855669351E-2"/>
          <c:y val="8.6107191427967869E-2"/>
          <c:w val="0.56736850170677655"/>
          <c:h val="0.82476875069051803"/>
        </c:manualLayout>
      </c:layout>
      <c:pieChart>
        <c:varyColors val="1"/>
        <c:dLbls>
          <c:dLblPos val="bestFit"/>
          <c:showLegendKey val="0"/>
          <c:showVal val="1"/>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343065394418"/>
          <c:y val="0.18481863393880854"/>
          <c:w val="0.55616547035563202"/>
          <c:h val="0.63594330421812029"/>
        </c:manualLayout>
      </c:layout>
      <c:pieChart>
        <c:varyColors val="1"/>
        <c:ser>
          <c:idx val="0"/>
          <c:order val="0"/>
          <c:dLbls>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Graph!$A$42:$A$54</c:f>
              <c:strCache>
                <c:ptCount val="13"/>
                <c:pt idx="0">
                  <c:v>FULL TIME SALARIES</c:v>
                </c:pt>
                <c:pt idx="1">
                  <c:v>EMPLOYEEE BENEFITS</c:v>
                </c:pt>
                <c:pt idx="2">
                  <c:v>PART TIME SALARIES</c:v>
                </c:pt>
                <c:pt idx="3">
                  <c:v>TRAVEL/MILEAGE</c:v>
                </c:pt>
                <c:pt idx="4">
                  <c:v>EQUIPMENT</c:v>
                </c:pt>
                <c:pt idx="5">
                  <c:v>MATERIALS/SUPPLIES</c:v>
                </c:pt>
                <c:pt idx="6">
                  <c:v>PURCHASED PROPERTY SERVICES</c:v>
                </c:pt>
                <c:pt idx="7">
                  <c:v>OTHER CONTRACTED SERVICES</c:v>
                </c:pt>
                <c:pt idx="8">
                  <c:v>TRANSPORTATION/FIELD TRIPS</c:v>
                </c:pt>
                <c:pt idx="9">
                  <c:v>OTHER PURCHASED SERVICES</c:v>
                </c:pt>
                <c:pt idx="10">
                  <c:v>PARENT ACTIVITIES</c:v>
                </c:pt>
                <c:pt idx="11">
                  <c:v>FIXED COSTS</c:v>
                </c:pt>
                <c:pt idx="12">
                  <c:v>FEE C/OMISC EXPENSE</c:v>
                </c:pt>
              </c:strCache>
            </c:strRef>
          </c:cat>
          <c:val>
            <c:numRef>
              <c:f>Graph!$B$42:$B$54</c:f>
              <c:numCache>
                <c:formatCode>#,##0</c:formatCode>
                <c:ptCount val="13"/>
                <c:pt idx="0">
                  <c:v>26583558.999999996</c:v>
                </c:pt>
                <c:pt idx="1">
                  <c:v>4487001.2600000016</c:v>
                </c:pt>
                <c:pt idx="2">
                  <c:v>7460583.8399999999</c:v>
                </c:pt>
                <c:pt idx="3">
                  <c:v>158960.70000000001</c:v>
                </c:pt>
                <c:pt idx="4">
                  <c:v>2458363.8600000003</c:v>
                </c:pt>
                <c:pt idx="5">
                  <c:v>1927098.9299999997</c:v>
                </c:pt>
                <c:pt idx="6">
                  <c:v>512700.03</c:v>
                </c:pt>
                <c:pt idx="7">
                  <c:v>4763269.21</c:v>
                </c:pt>
                <c:pt idx="8">
                  <c:v>804463.82000000007</c:v>
                </c:pt>
                <c:pt idx="9">
                  <c:v>7237274.6900000004</c:v>
                </c:pt>
                <c:pt idx="10">
                  <c:v>35275.699999999997</c:v>
                </c:pt>
                <c:pt idx="11">
                  <c:v>1066756.3399999999</c:v>
                </c:pt>
                <c:pt idx="12">
                  <c:v>0</c:v>
                </c:pt>
              </c:numCache>
            </c:numRef>
          </c:val>
          <c:extLst>
            <c:ext xmlns:c16="http://schemas.microsoft.com/office/drawing/2014/chart" uri="{C3380CC4-5D6E-409C-BE32-E72D297353CC}">
              <c16:uniqueId val="{00000000-5F3E-48BA-99AA-DDC6C6899C02}"/>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66268800270933881"/>
          <c:y val="0.19710362837811102"/>
          <c:w val="0.32655930911861825"/>
          <c:h val="0.60579274324377796"/>
        </c:manualLayout>
      </c:layout>
      <c:overlay val="0"/>
    </c:legend>
    <c:plotVisOnly val="1"/>
    <c:dispBlanksAs val="gap"/>
    <c:showDLblsOverMax val="0"/>
  </c:chart>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2022-23 FUNDED GRANT REVENUE AS OF  </a:t>
            </a:r>
          </a:p>
          <a:p>
            <a:pPr>
              <a:defRPr/>
            </a:pPr>
            <a:r>
              <a:rPr lang="en-US"/>
              <a:t>February 23, 2023	</a:t>
            </a:r>
          </a:p>
          <a:p>
            <a:pPr>
              <a:defRPr/>
            </a:pPr>
            <a:endParaRPr lang="en-US"/>
          </a:p>
        </c:rich>
      </c:tx>
      <c:layout>
        <c:manualLayout>
          <c:xMode val="edge"/>
          <c:yMode val="edge"/>
          <c:x val="5.5788995328716173E-2"/>
          <c:y val="1.1744160011422637E-2"/>
        </c:manualLayout>
      </c:layout>
      <c:overlay val="0"/>
    </c:title>
    <c:autoTitleDeleted val="0"/>
    <c:plotArea>
      <c:layout/>
      <c:pieChart>
        <c:varyColors val="1"/>
        <c:dLbls>
          <c:showLegendKey val="0"/>
          <c:showVal val="0"/>
          <c:showCatName val="0"/>
          <c:showSerName val="0"/>
          <c:showPercent val="1"/>
          <c:showBubbleSize val="0"/>
          <c:showLeaderLines val="0"/>
        </c:dLbls>
        <c:firstSliceAng val="0"/>
      </c:pieChart>
    </c:plotArea>
    <c:plotVisOnly val="1"/>
    <c:dispBlanksAs val="gap"/>
    <c:showDLblsOverMax val="0"/>
  </c:chart>
  <c:txPr>
    <a:bodyPr/>
    <a:lstStyle/>
    <a:p>
      <a:pPr>
        <a:defRPr sz="11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2022-23 FUNDED GRANT</a:t>
            </a:r>
            <a:r>
              <a:rPr lang="en-US" baseline="0" dirty="0"/>
              <a:t> REVENUE </a:t>
            </a:r>
            <a:r>
              <a:rPr lang="en-US" dirty="0"/>
              <a:t>AS </a:t>
            </a:r>
            <a:r>
              <a:rPr lang="en-US" dirty="0" smtClean="0"/>
              <a:t>OF</a:t>
            </a:r>
          </a:p>
          <a:p>
            <a:pPr>
              <a:defRPr/>
            </a:pPr>
            <a:r>
              <a:rPr lang="en-US" dirty="0" smtClean="0"/>
              <a:t>APRIL 30,</a:t>
            </a:r>
            <a:r>
              <a:rPr lang="en-US" baseline="0" dirty="0" smtClean="0"/>
              <a:t> 2023</a:t>
            </a:r>
            <a:r>
              <a:rPr lang="en-US" dirty="0" smtClean="0"/>
              <a:t> </a:t>
            </a:r>
            <a:r>
              <a:rPr lang="en-US" baseline="0" dirty="0" smtClean="0"/>
              <a:t> </a:t>
            </a:r>
            <a:endParaRPr lang="en-US" baseline="0" dirty="0"/>
          </a:p>
        </c:rich>
      </c:tx>
      <c:layout>
        <c:manualLayout>
          <c:xMode val="edge"/>
          <c:yMode val="edge"/>
          <c:x val="5.4131415953864476E-2"/>
          <c:y val="0"/>
        </c:manualLayout>
      </c:layout>
      <c:overlay val="0"/>
    </c:title>
    <c:autoTitleDeleted val="0"/>
    <c:plotArea>
      <c:layout>
        <c:manualLayout>
          <c:layoutTarget val="inner"/>
          <c:xMode val="edge"/>
          <c:yMode val="edge"/>
          <c:x val="0.11345690210011734"/>
          <c:y val="0.23773562031811257"/>
          <c:w val="0.60622501085545444"/>
          <c:h val="0.68774157993634066"/>
        </c:manualLayout>
      </c:layout>
      <c:pieChart>
        <c:varyColors val="1"/>
        <c:ser>
          <c:idx val="0"/>
          <c:order val="0"/>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Graph!$A$1:$A$27</c:f>
              <c:strCache>
                <c:ptCount val="27"/>
                <c:pt idx="0">
                  <c:v>Law Education/School Security*</c:v>
                </c:pt>
                <c:pt idx="1">
                  <c:v>Impact Aid</c:v>
                </c:pt>
                <c:pt idx="2">
                  <c:v>Adult Education/Homeless*</c:v>
                </c:pt>
                <c:pt idx="3">
                  <c:v>IDEA</c:v>
                </c:pt>
                <c:pt idx="4">
                  <c:v>Perkins</c:v>
                </c:pt>
                <c:pt idx="5">
                  <c:v>Title II A/Student Support*</c:v>
                </c:pt>
                <c:pt idx="6">
                  <c:v>School Based Health/Parenting</c:v>
                </c:pt>
                <c:pt idx="7">
                  <c:v>Federal Magnet Grant*</c:v>
                </c:pt>
                <c:pt idx="8">
                  <c:v>State Bilingual/Title III/Immigrant</c:v>
                </c:pt>
                <c:pt idx="9">
                  <c:v>School Readiness/Family Resource</c:v>
                </c:pt>
                <c:pt idx="10">
                  <c:v>Private Foundation</c:v>
                </c:pt>
                <c:pt idx="11">
                  <c:v>Title I/SIG*</c:v>
                </c:pt>
                <c:pt idx="12">
                  <c:v>Head Start - Federal*</c:v>
                </c:pt>
                <c:pt idx="13">
                  <c:v>Medicaid Reimbursement</c:v>
                </c:pt>
                <c:pt idx="14">
                  <c:v>Manufacturing Pathways</c:v>
                </c:pt>
                <c:pt idx="15">
                  <c:v>Alliance/Comm Netwk/Low Performing</c:v>
                </c:pt>
                <c:pt idx="16">
                  <c:v>State Misc Education Grants</c:v>
                </c:pt>
                <c:pt idx="17">
                  <c:v>Open Choice</c:v>
                </c:pt>
                <c:pt idx="18">
                  <c:v>Head Start - State</c:v>
                </c:pt>
                <c:pt idx="19">
                  <c:v>Priority/21st Century</c:v>
                </c:pt>
                <c:pt idx="20">
                  <c:v>Jobs for CT Youth</c:v>
                </c:pt>
                <c:pt idx="21">
                  <c:v>ARP ESSER After School</c:v>
                </c:pt>
                <c:pt idx="22">
                  <c:v>ESSER</c:v>
                </c:pt>
                <c:pt idx="23">
                  <c:v>ESSER II</c:v>
                </c:pt>
                <c:pt idx="24">
                  <c:v>ARP ESSER</c:v>
                </c:pt>
                <c:pt idx="25">
                  <c:v>ARP ESSER Special Education</c:v>
                </c:pt>
                <c:pt idx="26">
                  <c:v>ARP ESSER Homeless Youth</c:v>
                </c:pt>
              </c:strCache>
            </c:strRef>
          </c:cat>
          <c:val>
            <c:numRef>
              <c:f>Graph!$B$1:$B$27</c:f>
              <c:numCache>
                <c:formatCode>"$"#,##0_);[Red]\("$"#,##0\)</c:formatCode>
                <c:ptCount val="27"/>
                <c:pt idx="0">
                  <c:v>787061</c:v>
                </c:pt>
                <c:pt idx="1">
                  <c:v>10356</c:v>
                </c:pt>
                <c:pt idx="2">
                  <c:v>3166223</c:v>
                </c:pt>
                <c:pt idx="3">
                  <c:v>7537079</c:v>
                </c:pt>
                <c:pt idx="4">
                  <c:v>505020</c:v>
                </c:pt>
                <c:pt idx="5">
                  <c:v>3139810</c:v>
                </c:pt>
                <c:pt idx="6">
                  <c:v>1412408</c:v>
                </c:pt>
                <c:pt idx="7">
                  <c:v>2320724</c:v>
                </c:pt>
                <c:pt idx="8">
                  <c:v>1128962</c:v>
                </c:pt>
                <c:pt idx="9">
                  <c:v>10689079</c:v>
                </c:pt>
                <c:pt idx="10">
                  <c:v>441982</c:v>
                </c:pt>
                <c:pt idx="11">
                  <c:v>17761626</c:v>
                </c:pt>
                <c:pt idx="12">
                  <c:v>9604994</c:v>
                </c:pt>
                <c:pt idx="13">
                  <c:v>210435.54</c:v>
                </c:pt>
                <c:pt idx="14">
                  <c:v>2000000</c:v>
                </c:pt>
                <c:pt idx="15">
                  <c:v>21238171</c:v>
                </c:pt>
                <c:pt idx="16">
                  <c:v>37872</c:v>
                </c:pt>
                <c:pt idx="17">
                  <c:v>0</c:v>
                </c:pt>
                <c:pt idx="18">
                  <c:v>130759</c:v>
                </c:pt>
                <c:pt idx="19">
                  <c:v>5657190</c:v>
                </c:pt>
                <c:pt idx="20">
                  <c:v>20500</c:v>
                </c:pt>
                <c:pt idx="21">
                  <c:v>90000</c:v>
                </c:pt>
                <c:pt idx="22">
                  <c:v>0</c:v>
                </c:pt>
                <c:pt idx="23">
                  <c:v>19981102</c:v>
                </c:pt>
                <c:pt idx="24">
                  <c:v>69214187</c:v>
                </c:pt>
                <c:pt idx="25">
                  <c:v>1551134</c:v>
                </c:pt>
                <c:pt idx="26">
                  <c:v>472682</c:v>
                </c:pt>
              </c:numCache>
            </c:numRef>
          </c:val>
          <c:extLst>
            <c:ext xmlns:c16="http://schemas.microsoft.com/office/drawing/2014/chart" uri="{C3380CC4-5D6E-409C-BE32-E72D297353CC}">
              <c16:uniqueId val="{00000000-CF81-4D92-85CC-3AA41A0B297E}"/>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4836209078499738"/>
          <c:y val="1.9988414527031865E-3"/>
          <c:w val="0.25163790921500251"/>
          <c:h val="0.97358118482137634"/>
        </c:manualLayout>
      </c:layout>
      <c:overlay val="0"/>
      <c:txPr>
        <a:bodyPr/>
        <a:lstStyle/>
        <a:p>
          <a:pPr>
            <a:defRPr sz="900"/>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238" cy="466725"/>
          </a:xfrm>
          <a:prstGeom prst="rect">
            <a:avLst/>
          </a:prstGeom>
        </p:spPr>
        <p:txBody>
          <a:bodyPr vert="horz" lIns="91431" tIns="45716" rIns="91431" bIns="45716" rtlCol="0"/>
          <a:lstStyle>
            <a:lvl1pPr algn="l">
              <a:defRPr sz="1200"/>
            </a:lvl1pPr>
          </a:lstStyle>
          <a:p>
            <a:endParaRPr lang="en-US" dirty="0"/>
          </a:p>
        </p:txBody>
      </p:sp>
      <p:sp>
        <p:nvSpPr>
          <p:cNvPr id="3" name="Date Placeholder 2"/>
          <p:cNvSpPr>
            <a:spLocks noGrp="1"/>
          </p:cNvSpPr>
          <p:nvPr>
            <p:ph type="dt" sz="quarter" idx="1"/>
          </p:nvPr>
        </p:nvSpPr>
        <p:spPr>
          <a:xfrm>
            <a:off x="3978275" y="1"/>
            <a:ext cx="3043238" cy="466725"/>
          </a:xfrm>
          <a:prstGeom prst="rect">
            <a:avLst/>
          </a:prstGeom>
        </p:spPr>
        <p:txBody>
          <a:bodyPr vert="horz" lIns="91431" tIns="45716" rIns="91431" bIns="45716" rtlCol="0"/>
          <a:lstStyle>
            <a:lvl1pPr algn="r">
              <a:defRPr sz="1200"/>
            </a:lvl1pPr>
          </a:lstStyle>
          <a:p>
            <a:fld id="{FCCBBE34-EDA1-4D6C-9793-C611C205D8ED}" type="datetimeFigureOut">
              <a:rPr lang="en-US" smtClean="0"/>
              <a:t>5/11/2023</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31" tIns="45716" rIns="91431"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31" tIns="45716" rIns="91431" bIns="45716" rtlCol="0" anchor="b"/>
          <a:lstStyle>
            <a:lvl1pPr algn="r">
              <a:defRPr sz="1200"/>
            </a:lvl1pPr>
          </a:lstStyle>
          <a:p>
            <a:fld id="{138CC4EF-ECC3-461B-B031-B6CA9829F404}" type="slidenum">
              <a:rPr lang="en-US" smtClean="0"/>
              <a:t>‹#›</a:t>
            </a:fld>
            <a:endParaRPr lang="en-US" dirty="0"/>
          </a:p>
        </p:txBody>
      </p:sp>
    </p:spTree>
    <p:extLst>
      <p:ext uri="{BB962C8B-B14F-4D97-AF65-F5344CB8AC3E}">
        <p14:creationId xmlns:p14="http://schemas.microsoft.com/office/powerpoint/2010/main" val="1124238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315" tIns="46658" rIns="93315" bIns="46658" rtlCol="0"/>
          <a:lstStyle>
            <a:lvl1pPr algn="r">
              <a:defRPr sz="1200"/>
            </a:lvl1pPr>
          </a:lstStyle>
          <a:p>
            <a:fld id="{69E86F01-F21A-4B45-9302-BC7B71F52100}" type="datetimeFigureOut">
              <a:rPr lang="en-US" smtClean="0"/>
              <a:t>5/11/2023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1" y="4421824"/>
            <a:ext cx="5618480" cy="4189095"/>
          </a:xfrm>
          <a:prstGeom prst="rect">
            <a:avLst/>
          </a:prstGeom>
        </p:spPr>
        <p:txBody>
          <a:bodyPr vert="horz" lIns="93315" tIns="46658" rIns="93315" bIns="46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15" tIns="46658" rIns="93315" bIns="46658" rtlCol="0" anchor="b"/>
          <a:lstStyle>
            <a:lvl1pPr algn="r">
              <a:defRPr sz="1200"/>
            </a:lvl1pPr>
          </a:lstStyle>
          <a:p>
            <a:fld id="{4C5CED5E-BB66-B447-81A3-5630E5AFBAAC}" type="slidenum">
              <a:rPr lang="en-US" smtClean="0"/>
              <a:t>‹#›</a:t>
            </a:fld>
            <a:endParaRPr lang="en-US" dirty="0"/>
          </a:p>
        </p:txBody>
      </p:sp>
    </p:spTree>
    <p:extLst>
      <p:ext uri="{BB962C8B-B14F-4D97-AF65-F5344CB8AC3E}">
        <p14:creationId xmlns:p14="http://schemas.microsoft.com/office/powerpoint/2010/main" val="3892402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CED5E-BB66-B447-81A3-5630E5AFBAAC}" type="slidenum">
              <a:rPr lang="en-US" smtClean="0"/>
              <a:t>6</a:t>
            </a:fld>
            <a:endParaRPr lang="en-US" dirty="0"/>
          </a:p>
        </p:txBody>
      </p:sp>
    </p:spTree>
    <p:extLst>
      <p:ext uri="{BB962C8B-B14F-4D97-AF65-F5344CB8AC3E}">
        <p14:creationId xmlns:p14="http://schemas.microsoft.com/office/powerpoint/2010/main" val="342445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CED5E-BB66-B447-81A3-5630E5AFBAAC}" type="slidenum">
              <a:rPr lang="en-US" smtClean="0"/>
              <a:t>13</a:t>
            </a:fld>
            <a:endParaRPr lang="en-US" dirty="0"/>
          </a:p>
        </p:txBody>
      </p:sp>
    </p:spTree>
    <p:extLst>
      <p:ext uri="{BB962C8B-B14F-4D97-AF65-F5344CB8AC3E}">
        <p14:creationId xmlns:p14="http://schemas.microsoft.com/office/powerpoint/2010/main" val="232417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5CED5E-BB66-B447-81A3-5630E5AFBAAC}" type="slidenum">
              <a:rPr lang="en-US" smtClean="0"/>
              <a:t>18</a:t>
            </a:fld>
            <a:endParaRPr lang="en-US" dirty="0"/>
          </a:p>
        </p:txBody>
      </p:sp>
    </p:spTree>
    <p:extLst>
      <p:ext uri="{BB962C8B-B14F-4D97-AF65-F5344CB8AC3E}">
        <p14:creationId xmlns:p14="http://schemas.microsoft.com/office/powerpoint/2010/main" val="63758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E3B755-0311-4D10-9457-EFA474E7B961}" type="datetime1">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381744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1AEE2A-76CC-415C-A3EA-B1E3E20FD147}" type="datetime1">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359769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CC0EAD-DBEF-4D12-96E3-A2F178442465}" type="datetime1">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372795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01D6F4-1851-4FC1-9A1A-7196CF3FA538}" type="datetime1">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157647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445B5-6768-470B-89EA-1E9D2A0AA938}" type="datetime1">
              <a:rPr lang="en-US" smtClean="0"/>
              <a:t>5/11/2023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138365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5A8C63-DA3B-4EEC-B13B-88E0A5D3B8E6}" type="datetime1">
              <a:rPr lang="en-US" smtClean="0"/>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190302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071856-EBD9-4EFA-888F-0367EC4BFAC5}" type="datetime1">
              <a:rPr lang="en-US" smtClean="0"/>
              <a:t>5/11/2023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90348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9682E-5D46-4EEA-AB2F-D14B0D93533C}" type="datetime1">
              <a:rPr lang="en-US" smtClean="0"/>
              <a:t>5/11/2023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21603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7DC7E-DB17-4434-B4EE-D2C35D371CCE}" type="datetime1">
              <a:rPr lang="en-US" smtClean="0"/>
              <a:t>5/11/2023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264774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C77628-7DCF-48D5-AF18-EB531CF40FBA}" type="datetime1">
              <a:rPr lang="en-US" smtClean="0"/>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3255779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D26AFB-6EF9-421C-A191-1AD90BA18CB9}" type="datetime1">
              <a:rPr lang="en-US" smtClean="0"/>
              <a:t>5/11/2023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EC49E4-490B-3448-ABB7-1E001E8E0F8E}" type="slidenum">
              <a:rPr lang="en-US" smtClean="0"/>
              <a:t>‹#›</a:t>
            </a:fld>
            <a:endParaRPr lang="en-US" dirty="0"/>
          </a:p>
        </p:txBody>
      </p:sp>
    </p:spTree>
    <p:extLst>
      <p:ext uri="{BB962C8B-B14F-4D97-AF65-F5344CB8AC3E}">
        <p14:creationId xmlns:p14="http://schemas.microsoft.com/office/powerpoint/2010/main" val="427645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300FF-B742-4A28-BAB0-24EAC85FA937}" type="datetime1">
              <a:rPr lang="en-US" smtClean="0"/>
              <a:t>5/11/2023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C49E4-490B-3448-ABB7-1E001E8E0F8E}" type="slidenum">
              <a:rPr lang="en-US" smtClean="0"/>
              <a:t>‹#›</a:t>
            </a:fld>
            <a:endParaRPr lang="en-US" dirty="0"/>
          </a:p>
        </p:txBody>
      </p:sp>
    </p:spTree>
    <p:extLst>
      <p:ext uri="{BB962C8B-B14F-4D97-AF65-F5344CB8AC3E}">
        <p14:creationId xmlns:p14="http://schemas.microsoft.com/office/powerpoint/2010/main" val="1757782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package" Target="../embeddings/Microsoft_Excel_Worksheet2.xlsx"/></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Excel_Worksheet.xlsx"/><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US" dirty="0"/>
          </a:p>
        </p:txBody>
      </p:sp>
      <p:grpSp>
        <p:nvGrpSpPr>
          <p:cNvPr id="7" name="Group 6"/>
          <p:cNvGrpSpPr/>
          <p:nvPr/>
        </p:nvGrpSpPr>
        <p:grpSpPr>
          <a:xfrm>
            <a:off x="0" y="3332285"/>
            <a:ext cx="9144000" cy="853507"/>
            <a:chOff x="0" y="3357493"/>
            <a:chExt cx="9144000" cy="853507"/>
          </a:xfrm>
        </p:grpSpPr>
        <p:sp>
          <p:nvSpPr>
            <p:cNvPr id="4" name="Title 1"/>
            <p:cNvSpPr txBox="1">
              <a:spLocks/>
            </p:cNvSpPr>
            <p:nvPr/>
          </p:nvSpPr>
          <p:spPr bwMode="auto">
            <a:xfrm>
              <a:off x="0" y="3357493"/>
              <a:ext cx="9144000" cy="281353"/>
            </a:xfrm>
            <a:prstGeom prst="rect">
              <a:avLst/>
            </a:prstGeom>
            <a:solidFill>
              <a:srgbClr val="FF0000"/>
            </a:solidFill>
            <a:ln>
              <a:noFill/>
            </a:ln>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sp>
          <p:nvSpPr>
            <p:cNvPr id="5" name="Title 1"/>
            <p:cNvSpPr txBox="1">
              <a:spLocks/>
            </p:cNvSpPr>
            <p:nvPr/>
          </p:nvSpPr>
          <p:spPr bwMode="auto">
            <a:xfrm>
              <a:off x="0" y="3638846"/>
              <a:ext cx="9144000" cy="306561"/>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sp>
          <p:nvSpPr>
            <p:cNvPr id="6" name="Title 1"/>
            <p:cNvSpPr txBox="1">
              <a:spLocks/>
            </p:cNvSpPr>
            <p:nvPr/>
          </p:nvSpPr>
          <p:spPr bwMode="auto">
            <a:xfrm>
              <a:off x="0" y="3920199"/>
              <a:ext cx="9144000" cy="290801"/>
            </a:xfrm>
            <a:prstGeom prst="rect">
              <a:avLst/>
            </a:prstGeom>
            <a:solidFill>
              <a:srgbClr val="139E4A"/>
            </a:solidFill>
            <a:ln>
              <a:noFill/>
            </a:ln>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gr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5529" b="29086"/>
          <a:stretch/>
        </p:blipFill>
        <p:spPr>
          <a:xfrm>
            <a:off x="0" y="0"/>
            <a:ext cx="9144000" cy="337624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872" y="3430158"/>
            <a:ext cx="2222256" cy="689191"/>
          </a:xfrm>
          <a:prstGeom prst="rect">
            <a:avLst/>
          </a:prstGeom>
        </p:spPr>
      </p:pic>
      <p:sp>
        <p:nvSpPr>
          <p:cNvPr id="12" name="TextBox 11"/>
          <p:cNvSpPr txBox="1"/>
          <p:nvPr/>
        </p:nvSpPr>
        <p:spPr>
          <a:xfrm>
            <a:off x="518746" y="4273062"/>
            <a:ext cx="8247185" cy="2739211"/>
          </a:xfrm>
          <a:prstGeom prst="rect">
            <a:avLst/>
          </a:prstGeom>
          <a:noFill/>
        </p:spPr>
        <p:txBody>
          <a:bodyPr wrap="square" rtlCol="0">
            <a:spAutoFit/>
          </a:bodyPr>
          <a:lstStyle/>
          <a:p>
            <a:pPr algn="ctr"/>
            <a:r>
              <a:rPr lang="en-US" sz="2800" b="1" dirty="0">
                <a:latin typeface="Goudy Old Style" panose="02020502050305020303" pitchFamily="18" charset="0"/>
              </a:rPr>
              <a:t>FINANCIAL REPORTS</a:t>
            </a:r>
            <a:endParaRPr lang="en-US" b="1" dirty="0">
              <a:latin typeface="Goudy Old Style" panose="02020502050305020303" pitchFamily="18" charset="0"/>
            </a:endParaRPr>
          </a:p>
          <a:p>
            <a:pPr algn="ctr"/>
            <a:r>
              <a:rPr lang="en-US" b="1" dirty="0">
                <a:latin typeface="Goudy Old Style" panose="02020502050305020303" pitchFamily="18" charset="0"/>
              </a:rPr>
              <a:t>April 30, 2023</a:t>
            </a:r>
          </a:p>
          <a:p>
            <a:pPr algn="ctr"/>
            <a:endParaRPr lang="en-US" b="1" dirty="0">
              <a:latin typeface="Goudy Old Style" panose="02020502050305020303" pitchFamily="18" charset="0"/>
            </a:endParaRPr>
          </a:p>
          <a:p>
            <a:pPr algn="ctr"/>
            <a:r>
              <a:rPr lang="en-US" sz="2000" b="1" dirty="0">
                <a:latin typeface="Goudy Old Style" panose="02020502050305020303" pitchFamily="18" charset="0"/>
              </a:rPr>
              <a:t>New Haven Board of Education</a:t>
            </a:r>
          </a:p>
          <a:p>
            <a:pPr algn="ctr"/>
            <a:r>
              <a:rPr lang="en-US" sz="2000" b="1" dirty="0">
                <a:latin typeface="Goudy Old Style" panose="02020502050305020303" pitchFamily="18" charset="0"/>
              </a:rPr>
              <a:t>Finance &amp; Operations Committee Meeting</a:t>
            </a:r>
          </a:p>
          <a:p>
            <a:pPr algn="ctr"/>
            <a:endParaRPr lang="en-US" sz="1400" b="1" dirty="0">
              <a:latin typeface="Goudy Old Style" panose="02020502050305020303" pitchFamily="18" charset="0"/>
            </a:endParaRPr>
          </a:p>
          <a:p>
            <a:pPr algn="ctr"/>
            <a:r>
              <a:rPr lang="en-US" b="1" i="1" dirty="0">
                <a:latin typeface="Goudy Old Style" panose="02020502050305020303" pitchFamily="18" charset="0"/>
              </a:rPr>
              <a:t>May 15, 2023	</a:t>
            </a:r>
          </a:p>
          <a:p>
            <a:pPr algn="ctr"/>
            <a:endParaRPr lang="en-US" b="1" i="1" dirty="0">
              <a:latin typeface="Goudy Old Style" panose="02020502050305020303" pitchFamily="18" charset="0"/>
            </a:endParaRPr>
          </a:p>
          <a:p>
            <a:pPr algn="ctr"/>
            <a:endParaRPr lang="en-US" b="1" i="1" dirty="0">
              <a:latin typeface="Goudy Old Style" panose="02020502050305020303" pitchFamily="18" charset="0"/>
            </a:endParaRPr>
          </a:p>
        </p:txBody>
      </p:sp>
      <p:pic>
        <p:nvPicPr>
          <p:cNvPr id="11" name="Picture 10">
            <a:extLst>
              <a:ext uri="{FF2B5EF4-FFF2-40B4-BE49-F238E27FC236}">
                <a16:creationId xmlns:a16="http://schemas.microsoft.com/office/drawing/2014/main" id="{C52809AC-D168-46B7-94A7-31D1466C5444}"/>
              </a:ext>
            </a:extLst>
          </p:cNvPr>
          <p:cNvPicPr>
            <a:picLocks noChangeAspect="1"/>
          </p:cNvPicPr>
          <p:nvPr/>
        </p:nvPicPr>
        <p:blipFill rotWithShape="1">
          <a:blip r:embed="rId4"/>
          <a:srcRect t="8817" b="35818"/>
          <a:stretch/>
        </p:blipFill>
        <p:spPr>
          <a:xfrm>
            <a:off x="0" y="-16620"/>
            <a:ext cx="9144000" cy="3397842"/>
          </a:xfrm>
          <a:prstGeom prst="rect">
            <a:avLst/>
          </a:prstGeom>
        </p:spPr>
      </p:pic>
    </p:spTree>
    <p:extLst>
      <p:ext uri="{BB962C8B-B14F-4D97-AF65-F5344CB8AC3E}">
        <p14:creationId xmlns:p14="http://schemas.microsoft.com/office/powerpoint/2010/main" val="36408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475444"/>
            <a:ext cx="2133600" cy="317241"/>
          </a:xfrm>
        </p:spPr>
        <p:txBody>
          <a:bodyPr/>
          <a:lstStyle/>
          <a:p>
            <a:fld id="{37EC49E4-490B-3448-ABB7-1E001E8E0F8E}" type="slidenum">
              <a:rPr lang="en-US" smtClean="0"/>
              <a:t>10</a:t>
            </a:fld>
            <a:endParaRPr lang="en-US" dirty="0"/>
          </a:p>
        </p:txBody>
      </p:sp>
      <p:sp>
        <p:nvSpPr>
          <p:cNvPr id="3"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General Fund (</a:t>
            </a:r>
            <a:r>
              <a:rPr lang="en-US" altLang="en-US" dirty="0" err="1">
                <a:solidFill>
                  <a:schemeClr val="bg1"/>
                </a:solidFill>
                <a:latin typeface="Times New Roman" pitchFamily="18" charset="0"/>
                <a:cs typeface="Times New Roman" pitchFamily="18" charset="0"/>
              </a:rPr>
              <a:t>cont</a:t>
            </a:r>
            <a:r>
              <a:rPr lang="en-US" altLang="en-US" dirty="0">
                <a:solidFill>
                  <a:schemeClr val="bg1"/>
                </a:solidFill>
                <a:latin typeface="Times New Roman" pitchFamily="18" charset="0"/>
                <a:cs typeface="Times New Roman" pitchFamily="18" charset="0"/>
              </a:rPr>
              <a:t>)</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a:extLst>
              <a:ext uri="{FF2B5EF4-FFF2-40B4-BE49-F238E27FC236}">
                <a16:creationId xmlns:a16="http://schemas.microsoft.com/office/drawing/2014/main" id="{A2578A1B-AB7E-4176-89FC-3184D1250449}"/>
              </a:ext>
            </a:extLst>
          </p:cNvPr>
          <p:cNvGraphicFramePr>
            <a:graphicFrameLocks noChangeAspect="1"/>
          </p:cNvGraphicFramePr>
          <p:nvPr>
            <p:extLst>
              <p:ext uri="{D42A27DB-BD31-4B8C-83A1-F6EECF244321}">
                <p14:modId xmlns:p14="http://schemas.microsoft.com/office/powerpoint/2010/main" val="2590735589"/>
              </p:ext>
            </p:extLst>
          </p:nvPr>
        </p:nvGraphicFramePr>
        <p:xfrm>
          <a:off x="219076" y="1127464"/>
          <a:ext cx="8383386" cy="5530788"/>
        </p:xfrm>
        <a:graphic>
          <a:graphicData uri="http://schemas.openxmlformats.org/presentationml/2006/ole">
            <mc:AlternateContent xmlns:mc="http://schemas.openxmlformats.org/markup-compatibility/2006">
              <mc:Choice xmlns:v="urn:schemas-microsoft-com:vml" Requires="v">
                <p:oleObj spid="_x0000_s4104" name="Worksheet" r:id="rId4" imgW="11030058" imgH="7210283" progId="Excel.Sheet.12">
                  <p:embed/>
                </p:oleObj>
              </mc:Choice>
              <mc:Fallback>
                <p:oleObj name="Worksheet" r:id="rId4" imgW="11030058" imgH="7210283" progId="Excel.Sheet.12">
                  <p:embed/>
                  <p:pic>
                    <p:nvPicPr>
                      <p:cNvPr id="0" name=""/>
                      <p:cNvPicPr/>
                      <p:nvPr/>
                    </p:nvPicPr>
                    <p:blipFill>
                      <a:blip r:embed="rId5"/>
                      <a:stretch>
                        <a:fillRect/>
                      </a:stretch>
                    </p:blipFill>
                    <p:spPr>
                      <a:xfrm>
                        <a:off x="219076" y="1127464"/>
                        <a:ext cx="8383386" cy="5530788"/>
                      </a:xfrm>
                      <a:prstGeom prst="rect">
                        <a:avLst/>
                      </a:prstGeom>
                    </p:spPr>
                  </p:pic>
                </p:oleObj>
              </mc:Fallback>
            </mc:AlternateContent>
          </a:graphicData>
        </a:graphic>
      </p:graphicFrame>
    </p:spTree>
    <p:extLst>
      <p:ext uri="{BB962C8B-B14F-4D97-AF65-F5344CB8AC3E}">
        <p14:creationId xmlns:p14="http://schemas.microsoft.com/office/powerpoint/2010/main" val="120209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Times New Roman" pitchFamily="18" charset="0"/>
              </a:rPr>
              <a:t>Changes from the previous report</a:t>
            </a: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EC49E4-490B-3448-ABB7-1E001E8E0F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p:cNvSpPr txBox="1"/>
          <p:nvPr/>
        </p:nvSpPr>
        <p:spPr>
          <a:xfrm>
            <a:off x="341745" y="989215"/>
            <a:ext cx="8545080" cy="59093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Salaries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Based on current spending certified salary lines have been supported by reimbursement sources as well as savings with vacancies.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Overtime budget for custodians and security due to staff shortages. ESSER funds are being used to support overtime costs for security and custodial needs as we await vacancies to be filled.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lang="en-US" dirty="0">
                <a:solidFill>
                  <a:prstClr val="black"/>
                </a:solidFill>
                <a:latin typeface="Calibri"/>
              </a:rPr>
              <a:t>Revenue sources are being shown this period to support payroll costs as appropriate.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Non Personnel</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Schools have received ESSER funds to cover instructional supply needs including technology and enrichment activities/field trips.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continue to monitor and collect tuition fees and reimbursements to support the needs of tuition and transportation.</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We will continue to look at increases in utilities (anticipated up to 50% increase) although warmer climate has reduced that need for this period.  We will monitor each month to compare projection with actual costs and adjust our projections accordingly.</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078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Mitigation Efforts		</a:t>
            </a: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12</a:t>
            </a:fld>
            <a:endParaRPr lang="en-US" dirty="0"/>
          </a:p>
        </p:txBody>
      </p:sp>
      <p:sp>
        <p:nvSpPr>
          <p:cNvPr id="6" name="TextBox 5"/>
          <p:cNvSpPr txBox="1"/>
          <p:nvPr/>
        </p:nvSpPr>
        <p:spPr>
          <a:xfrm>
            <a:off x="341745" y="989215"/>
            <a:ext cx="8545080" cy="7294305"/>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en-US" b="1" dirty="0"/>
              <a:t>We continue to review all purchase orders and agreements to determine if absolutely necessary or can be deferred; at this time only emergency purchase orders are being approved against General Funds</a:t>
            </a:r>
          </a:p>
          <a:p>
            <a:pPr marL="285750" indent="-285750">
              <a:buFont typeface="Arial" panose="020B0604020202020204" pitchFamily="34" charset="0"/>
              <a:buChar char="•"/>
            </a:pPr>
            <a:r>
              <a:rPr lang="en-US" b="1" dirty="0"/>
              <a:t>We continue to review all open purchase orders and utilizing special funds as appropriate.</a:t>
            </a:r>
          </a:p>
          <a:p>
            <a:pPr marL="285750" indent="-285750">
              <a:buFont typeface="Arial" panose="020B0604020202020204" pitchFamily="34" charset="0"/>
              <a:buChar char="•"/>
            </a:pPr>
            <a:r>
              <a:rPr lang="en-US" b="1" dirty="0"/>
              <a:t>We have reprogrammed unspent grant funds to cover current needs where applicable</a:t>
            </a:r>
          </a:p>
          <a:p>
            <a:pPr marL="285750" indent="-285750">
              <a:buFont typeface="Arial" panose="020B0604020202020204" pitchFamily="34" charset="0"/>
              <a:buChar char="•"/>
            </a:pPr>
            <a:r>
              <a:rPr lang="en-US" b="1" dirty="0"/>
              <a:t>We continue to review request to hire ensuring that the new hire is coming at a appropriate salary based on experience and looking at individual building needs</a:t>
            </a:r>
          </a:p>
          <a:p>
            <a:pPr marL="285750" indent="-285750">
              <a:buFont typeface="Arial" panose="020B0604020202020204" pitchFamily="34" charset="0"/>
              <a:buChar char="•"/>
            </a:pPr>
            <a:r>
              <a:rPr lang="en-US" b="1" dirty="0"/>
              <a:t>We continue to monitor and request that all new grant applications that allow Indirect Costs to be included in the application</a:t>
            </a:r>
          </a:p>
          <a:p>
            <a:pPr marL="285750" indent="-285750">
              <a:buFont typeface="Arial" panose="020B0604020202020204" pitchFamily="34" charset="0"/>
              <a:buChar char="•"/>
            </a:pPr>
            <a:r>
              <a:rPr lang="en-US" b="1" dirty="0"/>
              <a:t>We have surveyed comparable districts to determine if our tuition reimbursement rates are in line and review need for rate increase for the upcoming year</a:t>
            </a:r>
          </a:p>
          <a:p>
            <a:pPr marL="285750" indent="-285750">
              <a:buFont typeface="Arial" panose="020B0604020202020204" pitchFamily="34" charset="0"/>
              <a:buChar char="•"/>
            </a:pPr>
            <a:r>
              <a:rPr lang="en-US" b="1" dirty="0"/>
              <a:t>We continue to use ARP ESSER funds to cover costs</a:t>
            </a:r>
          </a:p>
          <a:p>
            <a:pPr marL="742950" lvl="1" indent="-285750">
              <a:buFont typeface="Arial" panose="020B0604020202020204" pitchFamily="34" charset="0"/>
              <a:buChar char="•"/>
            </a:pPr>
            <a:r>
              <a:rPr lang="en-US" b="1" dirty="0"/>
              <a:t>Para’s working as substitutes</a:t>
            </a:r>
          </a:p>
          <a:p>
            <a:pPr marL="742950" lvl="1" indent="-285750">
              <a:buFont typeface="Arial" panose="020B0604020202020204" pitchFamily="34" charset="0"/>
              <a:buChar char="•"/>
            </a:pPr>
            <a:r>
              <a:rPr lang="en-US" b="1" dirty="0"/>
              <a:t>Bus Monitors</a:t>
            </a:r>
          </a:p>
          <a:p>
            <a:pPr marL="742950" lvl="1" indent="-285750">
              <a:buFont typeface="Arial" panose="020B0604020202020204" pitchFamily="34" charset="0"/>
              <a:buChar char="•"/>
            </a:pPr>
            <a:r>
              <a:rPr lang="en-US" b="1" dirty="0"/>
              <a:t>Extra cleaning costs due to Covid (Buses &amp; Buildings</a:t>
            </a:r>
          </a:p>
          <a:p>
            <a:pPr marL="742950" lvl="1" indent="-285750">
              <a:buFont typeface="Arial" panose="020B0604020202020204" pitchFamily="34" charset="0"/>
              <a:buChar char="•"/>
            </a:pPr>
            <a:r>
              <a:rPr lang="en-US" b="1" dirty="0"/>
              <a:t>Custodial and Security Overtime due to Covid related instances</a:t>
            </a:r>
          </a:p>
          <a:p>
            <a:pPr marL="285750" indent="-285750">
              <a:buFont typeface="Arial" panose="020B0604020202020204" pitchFamily="34" charset="0"/>
              <a:buChar char="•"/>
            </a:pPr>
            <a:endParaRPr lang="en-US" b="1" dirty="0"/>
          </a:p>
          <a:p>
            <a:endParaRPr lang="en-US" dirty="0"/>
          </a:p>
          <a:p>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endParaRPr lang="en-US" dirty="0"/>
          </a:p>
        </p:txBody>
      </p:sp>
    </p:spTree>
    <p:extLst>
      <p:ext uri="{BB962C8B-B14F-4D97-AF65-F5344CB8AC3E}">
        <p14:creationId xmlns:p14="http://schemas.microsoft.com/office/powerpoint/2010/main" val="306102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Unknowns which may add additional costs 		</a:t>
            </a:r>
          </a:p>
        </p:txBody>
      </p:sp>
      <p:pic>
        <p:nvPicPr>
          <p:cNvPr id="204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13</a:t>
            </a:fld>
            <a:endParaRPr lang="en-US" dirty="0"/>
          </a:p>
        </p:txBody>
      </p:sp>
      <p:sp>
        <p:nvSpPr>
          <p:cNvPr id="6" name="TextBox 5"/>
          <p:cNvSpPr txBox="1"/>
          <p:nvPr/>
        </p:nvSpPr>
        <p:spPr>
          <a:xfrm>
            <a:off x="425720" y="1001923"/>
            <a:ext cx="8545080" cy="3600986"/>
          </a:xfrm>
          <a:prstGeom prst="rect">
            <a:avLst/>
          </a:prstGeom>
          <a:noFill/>
        </p:spPr>
        <p:txBody>
          <a:bodyPr wrap="square" rtlCol="0">
            <a:spAutoFit/>
          </a:bodyPr>
          <a:lstStyle/>
          <a:p>
            <a:endParaRPr lang="en-US" b="1" dirty="0"/>
          </a:p>
          <a:p>
            <a:pPr marL="285750" indent="-285750">
              <a:buFont typeface="Arial" panose="020B0604020202020204" pitchFamily="34" charset="0"/>
              <a:buChar char="•"/>
            </a:pPr>
            <a:r>
              <a:rPr lang="en-US" sz="2000" b="1" dirty="0"/>
              <a:t>Increases in Utility (Gas, Oil, Electric)</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Increase in Outplacement/Open Choice Students and SPED Services from outside districts/agencies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Legal/Litigation Costs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i="1" dirty="0" smtClean="0"/>
              <a:t>Keep </a:t>
            </a:r>
            <a:r>
              <a:rPr lang="en-US" b="1" i="1" dirty="0"/>
              <a:t>in mind that the current budget reports are based year to date expenses and represent a snapshot in time.  We also use historical data, current encumbrances and items within our control(known to us during the reporting period). We monitor closely and will continue to make changes as issues arise.</a:t>
            </a:r>
          </a:p>
        </p:txBody>
      </p:sp>
    </p:spTree>
    <p:extLst>
      <p:ext uri="{BB962C8B-B14F-4D97-AF65-F5344CB8AC3E}">
        <p14:creationId xmlns:p14="http://schemas.microsoft.com/office/powerpoint/2010/main" val="1988209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EC49E4-490B-3448-ABB7-1E001E8E0F8E}" type="slidenum">
              <a:rPr lang="en-US" smtClean="0"/>
              <a:t>14</a:t>
            </a:fld>
            <a:endParaRPr lang="en-US" dirty="0"/>
          </a:p>
        </p:txBody>
      </p:sp>
      <p:sp>
        <p:nvSpPr>
          <p:cNvPr id="3"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Special Funds</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82615" y="2369623"/>
            <a:ext cx="5820508" cy="1569660"/>
          </a:xfrm>
          <a:prstGeom prst="rect">
            <a:avLst/>
          </a:prstGeom>
        </p:spPr>
        <p:txBody>
          <a:bodyPr wrap="square">
            <a:spAutoFit/>
          </a:bodyPr>
          <a:lstStyle/>
          <a:p>
            <a:pPr algn="ctr">
              <a:defRPr/>
            </a:pPr>
            <a:r>
              <a:rPr lang="en-US" sz="3200" b="1" dirty="0">
                <a:latin typeface="Times New Roman" panose="02020603050405020304" pitchFamily="18" charset="0"/>
                <a:cs typeface="Times New Roman" panose="02020603050405020304" pitchFamily="18" charset="0"/>
              </a:rPr>
              <a:t>Financial Report – Grants</a:t>
            </a:r>
          </a:p>
          <a:p>
            <a:pPr algn="ctr">
              <a:defRPr/>
            </a:pPr>
            <a:r>
              <a:rPr lang="en-US" sz="3200" b="1" dirty="0">
                <a:latin typeface="Times New Roman" panose="02020603050405020304" pitchFamily="18" charset="0"/>
                <a:cs typeface="Times New Roman" panose="02020603050405020304" pitchFamily="18" charset="0"/>
              </a:rPr>
              <a:t>April 30, 2023</a:t>
            </a:r>
          </a:p>
          <a:p>
            <a:pPr algn="ctr">
              <a:defRPr/>
            </a:pP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830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438122"/>
            <a:ext cx="2133600" cy="283353"/>
          </a:xfrm>
        </p:spPr>
        <p:txBody>
          <a:bodyPr/>
          <a:lstStyle/>
          <a:p>
            <a:fld id="{37EC49E4-490B-3448-ABB7-1E001E8E0F8E}" type="slidenum">
              <a:rPr lang="en-US" smtClean="0"/>
              <a:t>15</a:t>
            </a:fld>
            <a:endParaRPr lang="en-US" dirty="0"/>
          </a:p>
        </p:txBody>
      </p:sp>
      <p:sp>
        <p:nvSpPr>
          <p:cNvPr id="3"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 Grants – Special Funds</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19076" y="818268"/>
            <a:ext cx="8667749" cy="923330"/>
          </a:xfrm>
          <a:prstGeom prst="rect">
            <a:avLst/>
          </a:prstGeom>
          <a:noFill/>
        </p:spPr>
        <p:txBody>
          <a:bodyPr wrap="square" rtlCol="0">
            <a:spAutoFit/>
          </a:bodyPr>
          <a:lstStyle/>
          <a:p>
            <a:pPr algn="ctr" fontAlgn="b"/>
            <a:r>
              <a:rPr lang="en-US" b="1" dirty="0">
                <a:latin typeface="Calibri" panose="020F0502020204030204" pitchFamily="34" charset="0"/>
              </a:rPr>
              <a:t>Fiscal Year 2022-23</a:t>
            </a:r>
            <a:br>
              <a:rPr lang="en-US" b="1" dirty="0">
                <a:latin typeface="Calibri" panose="020F0502020204030204" pitchFamily="34" charset="0"/>
              </a:rPr>
            </a:br>
            <a:r>
              <a:rPr lang="en-US" b="1" dirty="0">
                <a:latin typeface="Calibri" panose="020F0502020204030204" pitchFamily="34" charset="0"/>
              </a:rPr>
              <a:t>Special Funds </a:t>
            </a:r>
            <a:br>
              <a:rPr lang="en-US" b="1" dirty="0">
                <a:latin typeface="Calibri" panose="020F0502020204030204" pitchFamily="34" charset="0"/>
              </a:rPr>
            </a:br>
            <a:r>
              <a:rPr lang="en-US" b="1" dirty="0">
                <a:latin typeface="Calibri" panose="020F0502020204030204" pitchFamily="34" charset="0"/>
              </a:rPr>
              <a:t>Monthly Financial Report (Unaudited) as of </a:t>
            </a:r>
            <a:r>
              <a:rPr lang="en-US" b="1" dirty="0" smtClean="0">
                <a:latin typeface="Calibri" panose="020F0502020204030204" pitchFamily="34" charset="0"/>
              </a:rPr>
              <a:t>April 30</a:t>
            </a:r>
            <a:r>
              <a:rPr lang="en-US" b="1" dirty="0" smtClean="0">
                <a:latin typeface="Calibri" panose="020F0502020204030204" pitchFamily="34" charset="0"/>
              </a:rPr>
              <a:t>, </a:t>
            </a:r>
            <a:r>
              <a:rPr lang="en-US" b="1" dirty="0">
                <a:latin typeface="Calibri" panose="020F0502020204030204" pitchFamily="34" charset="0"/>
              </a:rPr>
              <a:t>2023</a:t>
            </a:r>
          </a:p>
        </p:txBody>
      </p:sp>
      <p:graphicFrame>
        <p:nvGraphicFramePr>
          <p:cNvPr id="8" name="Table 7"/>
          <p:cNvGraphicFramePr>
            <a:graphicFrameLocks noGrp="1"/>
          </p:cNvGraphicFramePr>
          <p:nvPr>
            <p:extLst>
              <p:ext uri="{D42A27DB-BD31-4B8C-83A1-F6EECF244321}">
                <p14:modId xmlns:p14="http://schemas.microsoft.com/office/powerpoint/2010/main" val="1278539119"/>
              </p:ext>
            </p:extLst>
          </p:nvPr>
        </p:nvGraphicFramePr>
        <p:xfrm>
          <a:off x="219073" y="1741601"/>
          <a:ext cx="8467726" cy="4774608"/>
        </p:xfrm>
        <a:graphic>
          <a:graphicData uri="http://schemas.openxmlformats.org/drawingml/2006/table">
            <a:tbl>
              <a:tblPr/>
              <a:tblGrid>
                <a:gridCol w="3405807">
                  <a:extLst>
                    <a:ext uri="{9D8B030D-6E8A-4147-A177-3AD203B41FA5}">
                      <a16:colId xmlns:a16="http://schemas.microsoft.com/office/drawing/2014/main" val="3942160312"/>
                    </a:ext>
                  </a:extLst>
                </a:gridCol>
                <a:gridCol w="1253272">
                  <a:extLst>
                    <a:ext uri="{9D8B030D-6E8A-4147-A177-3AD203B41FA5}">
                      <a16:colId xmlns:a16="http://schemas.microsoft.com/office/drawing/2014/main" val="3909034914"/>
                    </a:ext>
                  </a:extLst>
                </a:gridCol>
                <a:gridCol w="1269549">
                  <a:extLst>
                    <a:ext uri="{9D8B030D-6E8A-4147-A177-3AD203B41FA5}">
                      <a16:colId xmlns:a16="http://schemas.microsoft.com/office/drawing/2014/main" val="43787741"/>
                    </a:ext>
                  </a:extLst>
                </a:gridCol>
                <a:gridCol w="1269549">
                  <a:extLst>
                    <a:ext uri="{9D8B030D-6E8A-4147-A177-3AD203B41FA5}">
                      <a16:colId xmlns:a16="http://schemas.microsoft.com/office/drawing/2014/main" val="86280652"/>
                    </a:ext>
                  </a:extLst>
                </a:gridCol>
                <a:gridCol w="1269549">
                  <a:extLst>
                    <a:ext uri="{9D8B030D-6E8A-4147-A177-3AD203B41FA5}">
                      <a16:colId xmlns:a16="http://schemas.microsoft.com/office/drawing/2014/main" val="2215603657"/>
                    </a:ext>
                  </a:extLst>
                </a:gridCol>
              </a:tblGrid>
              <a:tr h="298413">
                <a:tc>
                  <a:txBody>
                    <a:bodyPr/>
                    <a:lstStyle/>
                    <a:p>
                      <a:pPr algn="ctr" fontAlgn="b"/>
                      <a:endParaRPr lang="en-US" sz="14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1" i="0" u="none" strike="noStrike">
                          <a:effectLst/>
                          <a:latin typeface="Calibri" panose="020F0502020204030204" pitchFamily="34" charset="0"/>
                        </a:rPr>
                        <a:t>Budget</a:t>
                      </a:r>
                    </a:p>
                  </a:txBody>
                  <a:tcPr marL="9525" marR="9525" marT="9525" marB="0" anchor="b">
                    <a:lnL>
                      <a:noFill/>
                    </a:lnL>
                    <a:lnR>
                      <a:noFill/>
                    </a:lnR>
                    <a:lnT>
                      <a:noFill/>
                    </a:lnT>
                    <a:lnB>
                      <a:noFill/>
                    </a:lnB>
                  </a:tcPr>
                </a:tc>
                <a:tc>
                  <a:txBody>
                    <a:bodyPr/>
                    <a:lstStyle/>
                    <a:p>
                      <a:pPr algn="ctr" fontAlgn="b"/>
                      <a:r>
                        <a:rPr lang="en-US" sz="1400" b="1" i="0" u="none" strike="noStrike">
                          <a:effectLst/>
                          <a:latin typeface="Calibri" panose="020F0502020204030204" pitchFamily="34" charset="0"/>
                        </a:rPr>
                        <a:t>YTD Actuals</a:t>
                      </a:r>
                    </a:p>
                  </a:txBody>
                  <a:tcPr marL="9525" marR="9525" marT="9525" marB="0" anchor="b">
                    <a:lnL>
                      <a:noFill/>
                    </a:lnL>
                    <a:lnR>
                      <a:noFill/>
                    </a:lnR>
                    <a:lnT>
                      <a:noFill/>
                    </a:lnT>
                    <a:lnB>
                      <a:noFill/>
                    </a:lnB>
                  </a:tcPr>
                </a:tc>
                <a:tc>
                  <a:txBody>
                    <a:bodyPr/>
                    <a:lstStyle/>
                    <a:p>
                      <a:pPr algn="ctr" fontAlgn="b"/>
                      <a:r>
                        <a:rPr lang="en-US" sz="1400" b="1" i="0" u="none" strike="noStrike">
                          <a:effectLst/>
                          <a:latin typeface="Calibri" panose="020F0502020204030204" pitchFamily="34" charset="0"/>
                        </a:rPr>
                        <a:t>Encumbered</a:t>
                      </a:r>
                    </a:p>
                  </a:txBody>
                  <a:tcPr marL="9525" marR="9525" marT="9525" marB="0" anchor="b">
                    <a:lnL>
                      <a:noFill/>
                    </a:lnL>
                    <a:lnR>
                      <a:noFill/>
                    </a:lnR>
                    <a:lnT>
                      <a:noFill/>
                    </a:lnT>
                    <a:lnB>
                      <a:noFill/>
                    </a:lnB>
                  </a:tcPr>
                </a:tc>
                <a:tc>
                  <a:txBody>
                    <a:bodyPr/>
                    <a:lstStyle/>
                    <a:p>
                      <a:pPr algn="ctr" fontAlgn="b"/>
                      <a:r>
                        <a:rPr lang="en-US" sz="1400" b="1" i="0" u="none" strike="noStrike">
                          <a:effectLst/>
                          <a:latin typeface="Calibri" panose="020F0502020204030204" pitchFamily="34" charset="0"/>
                        </a:rPr>
                        <a:t>Available</a:t>
                      </a:r>
                    </a:p>
                  </a:txBody>
                  <a:tcPr marL="9525" marR="9525" marT="9525" marB="0" anchor="b">
                    <a:lnL>
                      <a:noFill/>
                    </a:lnL>
                    <a:lnR>
                      <a:noFill/>
                    </a:lnR>
                    <a:lnT>
                      <a:noFill/>
                    </a:lnT>
                    <a:lnB>
                      <a:noFill/>
                    </a:lnB>
                  </a:tcPr>
                </a:tc>
                <a:extLst>
                  <a:ext uri="{0D108BD9-81ED-4DB2-BD59-A6C34878D82A}">
                    <a16:rowId xmlns:a16="http://schemas.microsoft.com/office/drawing/2014/main" val="3400187021"/>
                  </a:ext>
                </a:extLst>
              </a:tr>
              <a:tr h="298413">
                <a:tc>
                  <a:txBody>
                    <a:bodyPr/>
                    <a:lstStyle/>
                    <a:p>
                      <a:pPr algn="l" fontAlgn="b"/>
                      <a:endParaRPr lang="en-US" sz="14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42383214"/>
                  </a:ext>
                </a:extLst>
              </a:tr>
              <a:tr h="298413">
                <a:tc>
                  <a:txBody>
                    <a:bodyPr/>
                    <a:lstStyle/>
                    <a:p>
                      <a:pPr algn="l" fontAlgn="t"/>
                      <a:r>
                        <a:rPr lang="en-US" sz="1400" b="0" i="0" u="none" strike="noStrike">
                          <a:solidFill>
                            <a:srgbClr val="000000"/>
                          </a:solidFill>
                          <a:effectLst/>
                          <a:latin typeface="Calibri" panose="020F0502020204030204" pitchFamily="34" charset="0"/>
                        </a:rPr>
                        <a:t>Full Time Salaries</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55,721,485</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30,499,011.46</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0.00</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25,222,474</a:t>
                      </a:r>
                    </a:p>
                  </a:txBody>
                  <a:tcPr marL="9525" marR="9525" marT="9525" marB="0">
                    <a:lnL>
                      <a:noFill/>
                    </a:lnL>
                    <a:lnR>
                      <a:noFill/>
                    </a:lnR>
                    <a:lnT>
                      <a:noFill/>
                    </a:lnT>
                    <a:lnB>
                      <a:noFill/>
                    </a:lnB>
                  </a:tcPr>
                </a:tc>
                <a:extLst>
                  <a:ext uri="{0D108BD9-81ED-4DB2-BD59-A6C34878D82A}">
                    <a16:rowId xmlns:a16="http://schemas.microsoft.com/office/drawing/2014/main" val="3378954714"/>
                  </a:ext>
                </a:extLst>
              </a:tr>
              <a:tr h="298413">
                <a:tc>
                  <a:txBody>
                    <a:bodyPr/>
                    <a:lstStyle/>
                    <a:p>
                      <a:pPr algn="l" fontAlgn="t"/>
                      <a:r>
                        <a:rPr lang="en-US" sz="1400" b="0" i="0" u="none" strike="noStrike">
                          <a:solidFill>
                            <a:srgbClr val="000000"/>
                          </a:solidFill>
                          <a:effectLst/>
                          <a:latin typeface="Calibri" panose="020F0502020204030204" pitchFamily="34" charset="0"/>
                        </a:rPr>
                        <a:t>Employee Benefits</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15,012,675</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5,014,979.58</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0.00</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9,997,695</a:t>
                      </a:r>
                    </a:p>
                  </a:txBody>
                  <a:tcPr marL="9525" marR="9525" marT="9525" marB="0">
                    <a:lnL>
                      <a:noFill/>
                    </a:lnL>
                    <a:lnR>
                      <a:noFill/>
                    </a:lnR>
                    <a:lnT>
                      <a:noFill/>
                    </a:lnT>
                    <a:lnB>
                      <a:noFill/>
                    </a:lnB>
                  </a:tcPr>
                </a:tc>
                <a:extLst>
                  <a:ext uri="{0D108BD9-81ED-4DB2-BD59-A6C34878D82A}">
                    <a16:rowId xmlns:a16="http://schemas.microsoft.com/office/drawing/2014/main" val="1097928847"/>
                  </a:ext>
                </a:extLst>
              </a:tr>
              <a:tr h="298413">
                <a:tc>
                  <a:txBody>
                    <a:bodyPr/>
                    <a:lstStyle/>
                    <a:p>
                      <a:pPr algn="l" fontAlgn="t"/>
                      <a:r>
                        <a:rPr lang="en-US" sz="1400" b="0" i="0" u="none" strike="noStrike">
                          <a:solidFill>
                            <a:srgbClr val="000000"/>
                          </a:solidFill>
                          <a:effectLst/>
                          <a:latin typeface="Calibri" panose="020F0502020204030204" pitchFamily="34" charset="0"/>
                        </a:rPr>
                        <a:t>Part Time Personnel</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26,621,035</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9,649,465.38</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0.00</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16,971,569</a:t>
                      </a:r>
                    </a:p>
                  </a:txBody>
                  <a:tcPr marL="9525" marR="9525" marT="9525" marB="0">
                    <a:lnL>
                      <a:noFill/>
                    </a:lnL>
                    <a:lnR>
                      <a:noFill/>
                    </a:lnR>
                    <a:lnT>
                      <a:noFill/>
                    </a:lnT>
                    <a:lnB>
                      <a:noFill/>
                    </a:lnB>
                  </a:tcPr>
                </a:tc>
                <a:extLst>
                  <a:ext uri="{0D108BD9-81ED-4DB2-BD59-A6C34878D82A}">
                    <a16:rowId xmlns:a16="http://schemas.microsoft.com/office/drawing/2014/main" val="418452922"/>
                  </a:ext>
                </a:extLst>
              </a:tr>
              <a:tr h="298413">
                <a:tc>
                  <a:txBody>
                    <a:bodyPr/>
                    <a:lstStyle/>
                    <a:p>
                      <a:pPr algn="l" fontAlgn="t"/>
                      <a:r>
                        <a:rPr lang="en-US" sz="1400" b="0" i="0" u="none" strike="noStrike">
                          <a:solidFill>
                            <a:srgbClr val="000000"/>
                          </a:solidFill>
                          <a:effectLst/>
                          <a:latin typeface="Calibri" panose="020F0502020204030204" pitchFamily="34" charset="0"/>
                        </a:rPr>
                        <a:t>Travel/Mileage </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513,590</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165,362.78</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6,180.68</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342,047</a:t>
                      </a:r>
                    </a:p>
                  </a:txBody>
                  <a:tcPr marL="9525" marR="9525" marT="9525" marB="0">
                    <a:lnL>
                      <a:noFill/>
                    </a:lnL>
                    <a:lnR>
                      <a:noFill/>
                    </a:lnR>
                    <a:lnT>
                      <a:noFill/>
                    </a:lnT>
                    <a:lnB>
                      <a:noFill/>
                    </a:lnB>
                  </a:tcPr>
                </a:tc>
                <a:extLst>
                  <a:ext uri="{0D108BD9-81ED-4DB2-BD59-A6C34878D82A}">
                    <a16:rowId xmlns:a16="http://schemas.microsoft.com/office/drawing/2014/main" val="2885276735"/>
                  </a:ext>
                </a:extLst>
              </a:tr>
              <a:tr h="298413">
                <a:tc>
                  <a:txBody>
                    <a:bodyPr/>
                    <a:lstStyle/>
                    <a:p>
                      <a:pPr algn="l" fontAlgn="t"/>
                      <a:r>
                        <a:rPr lang="en-US" sz="1400" b="0" i="0" u="none" strike="noStrike">
                          <a:solidFill>
                            <a:srgbClr val="000000"/>
                          </a:solidFill>
                          <a:effectLst/>
                          <a:latin typeface="Calibri" panose="020F0502020204030204" pitchFamily="34" charset="0"/>
                        </a:rPr>
                        <a:t>Equipment/Technology</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13,001,974</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2,678,110.85</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2,227,204.69</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8,096,658</a:t>
                      </a:r>
                    </a:p>
                  </a:txBody>
                  <a:tcPr marL="9525" marR="9525" marT="9525" marB="0">
                    <a:lnL>
                      <a:noFill/>
                    </a:lnL>
                    <a:lnR>
                      <a:noFill/>
                    </a:lnR>
                    <a:lnT>
                      <a:noFill/>
                    </a:lnT>
                    <a:lnB>
                      <a:noFill/>
                    </a:lnB>
                  </a:tcPr>
                </a:tc>
                <a:extLst>
                  <a:ext uri="{0D108BD9-81ED-4DB2-BD59-A6C34878D82A}">
                    <a16:rowId xmlns:a16="http://schemas.microsoft.com/office/drawing/2014/main" val="3842444820"/>
                  </a:ext>
                </a:extLst>
              </a:tr>
              <a:tr h="298413">
                <a:tc>
                  <a:txBody>
                    <a:bodyPr/>
                    <a:lstStyle/>
                    <a:p>
                      <a:pPr algn="l" fontAlgn="t"/>
                      <a:r>
                        <a:rPr lang="en-US" sz="1400" b="0" i="0" u="none" strike="noStrike">
                          <a:solidFill>
                            <a:srgbClr val="000000"/>
                          </a:solidFill>
                          <a:effectLst/>
                          <a:latin typeface="Calibri" panose="020F0502020204030204" pitchFamily="34" charset="0"/>
                        </a:rPr>
                        <a:t>Materials/Supplies</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14,942,133</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2,308,208.98</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3,597,543.87</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9,036,380</a:t>
                      </a:r>
                    </a:p>
                  </a:txBody>
                  <a:tcPr marL="9525" marR="9525" marT="9525" marB="0">
                    <a:lnL>
                      <a:noFill/>
                    </a:lnL>
                    <a:lnR>
                      <a:noFill/>
                    </a:lnR>
                    <a:lnT>
                      <a:noFill/>
                    </a:lnT>
                    <a:lnB>
                      <a:noFill/>
                    </a:lnB>
                  </a:tcPr>
                </a:tc>
                <a:extLst>
                  <a:ext uri="{0D108BD9-81ED-4DB2-BD59-A6C34878D82A}">
                    <a16:rowId xmlns:a16="http://schemas.microsoft.com/office/drawing/2014/main" val="291743259"/>
                  </a:ext>
                </a:extLst>
              </a:tr>
              <a:tr h="298413">
                <a:tc>
                  <a:txBody>
                    <a:bodyPr/>
                    <a:lstStyle/>
                    <a:p>
                      <a:pPr algn="l" fontAlgn="t"/>
                      <a:r>
                        <a:rPr lang="en-US" sz="1400" b="0" i="0" u="none" strike="noStrike">
                          <a:solidFill>
                            <a:srgbClr val="000000"/>
                          </a:solidFill>
                          <a:effectLst/>
                          <a:latin typeface="Calibri" panose="020F0502020204030204" pitchFamily="34" charset="0"/>
                        </a:rPr>
                        <a:t>Purchased Property Services</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974,409</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572,810.24</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117,383.30</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284,215</a:t>
                      </a:r>
                    </a:p>
                  </a:txBody>
                  <a:tcPr marL="9525" marR="9525" marT="9525" marB="0">
                    <a:lnL>
                      <a:noFill/>
                    </a:lnL>
                    <a:lnR>
                      <a:noFill/>
                    </a:lnR>
                    <a:lnT>
                      <a:noFill/>
                    </a:lnT>
                    <a:lnB>
                      <a:noFill/>
                    </a:lnB>
                  </a:tcPr>
                </a:tc>
                <a:extLst>
                  <a:ext uri="{0D108BD9-81ED-4DB2-BD59-A6C34878D82A}">
                    <a16:rowId xmlns:a16="http://schemas.microsoft.com/office/drawing/2014/main" val="1306505573"/>
                  </a:ext>
                </a:extLst>
              </a:tr>
              <a:tr h="298413">
                <a:tc>
                  <a:txBody>
                    <a:bodyPr/>
                    <a:lstStyle/>
                    <a:p>
                      <a:pPr algn="l" fontAlgn="t"/>
                      <a:r>
                        <a:rPr lang="en-US" sz="1400" b="0" i="0" u="none" strike="noStrike">
                          <a:solidFill>
                            <a:srgbClr val="000000"/>
                          </a:solidFill>
                          <a:effectLst/>
                          <a:latin typeface="Calibri" panose="020F0502020204030204" pitchFamily="34" charset="0"/>
                        </a:rPr>
                        <a:t>Other Professional/Technical</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20,297,415</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5,446,772.50</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6,730,098.04</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8,120,545</a:t>
                      </a:r>
                    </a:p>
                  </a:txBody>
                  <a:tcPr marL="9525" marR="9525" marT="9525" marB="0">
                    <a:lnL>
                      <a:noFill/>
                    </a:lnL>
                    <a:lnR>
                      <a:noFill/>
                    </a:lnR>
                    <a:lnT>
                      <a:noFill/>
                    </a:lnT>
                    <a:lnB>
                      <a:noFill/>
                    </a:lnB>
                  </a:tcPr>
                </a:tc>
                <a:extLst>
                  <a:ext uri="{0D108BD9-81ED-4DB2-BD59-A6C34878D82A}">
                    <a16:rowId xmlns:a16="http://schemas.microsoft.com/office/drawing/2014/main" val="1837839257"/>
                  </a:ext>
                </a:extLst>
              </a:tr>
              <a:tr h="298413">
                <a:tc>
                  <a:txBody>
                    <a:bodyPr/>
                    <a:lstStyle/>
                    <a:p>
                      <a:pPr algn="l" fontAlgn="t"/>
                      <a:r>
                        <a:rPr lang="en-US" sz="1400" b="0" i="0" u="none" strike="noStrike">
                          <a:solidFill>
                            <a:srgbClr val="000000"/>
                          </a:solidFill>
                          <a:effectLst/>
                          <a:latin typeface="Calibri" panose="020F0502020204030204" pitchFamily="34" charset="0"/>
                        </a:rPr>
                        <a:t>Transportation/Field Trips</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3,272,332</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840,127.50</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138,621.22</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2,293,584</a:t>
                      </a:r>
                    </a:p>
                  </a:txBody>
                  <a:tcPr marL="9525" marR="9525" marT="9525" marB="0">
                    <a:lnL>
                      <a:noFill/>
                    </a:lnL>
                    <a:lnR>
                      <a:noFill/>
                    </a:lnR>
                    <a:lnT>
                      <a:noFill/>
                    </a:lnT>
                    <a:lnB>
                      <a:noFill/>
                    </a:lnB>
                  </a:tcPr>
                </a:tc>
                <a:extLst>
                  <a:ext uri="{0D108BD9-81ED-4DB2-BD59-A6C34878D82A}">
                    <a16:rowId xmlns:a16="http://schemas.microsoft.com/office/drawing/2014/main" val="2120773732"/>
                  </a:ext>
                </a:extLst>
              </a:tr>
              <a:tr h="298413">
                <a:tc>
                  <a:txBody>
                    <a:bodyPr/>
                    <a:lstStyle/>
                    <a:p>
                      <a:pPr algn="l" fontAlgn="t"/>
                      <a:r>
                        <a:rPr lang="en-US" sz="1400" b="0" i="0" u="none" strike="noStrike">
                          <a:solidFill>
                            <a:srgbClr val="000000"/>
                          </a:solidFill>
                          <a:effectLst/>
                          <a:latin typeface="Calibri" panose="020F0502020204030204" pitchFamily="34" charset="0"/>
                        </a:rPr>
                        <a:t>Other Purchased Services</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25,129,037</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8,347,847.13</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8,253,443.73</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8,527,746</a:t>
                      </a:r>
                    </a:p>
                  </a:txBody>
                  <a:tcPr marL="9525" marR="9525" marT="9525" marB="0">
                    <a:lnL>
                      <a:noFill/>
                    </a:lnL>
                    <a:lnR>
                      <a:noFill/>
                    </a:lnR>
                    <a:lnT>
                      <a:noFill/>
                    </a:lnT>
                    <a:lnB>
                      <a:noFill/>
                    </a:lnB>
                  </a:tcPr>
                </a:tc>
                <a:extLst>
                  <a:ext uri="{0D108BD9-81ED-4DB2-BD59-A6C34878D82A}">
                    <a16:rowId xmlns:a16="http://schemas.microsoft.com/office/drawing/2014/main" val="2569685421"/>
                  </a:ext>
                </a:extLst>
              </a:tr>
              <a:tr h="298413">
                <a:tc>
                  <a:txBody>
                    <a:bodyPr/>
                    <a:lstStyle/>
                    <a:p>
                      <a:pPr algn="l" fontAlgn="t"/>
                      <a:r>
                        <a:rPr lang="en-US" sz="1400" b="0" i="0" u="none" strike="noStrike">
                          <a:solidFill>
                            <a:srgbClr val="000000"/>
                          </a:solidFill>
                          <a:effectLst/>
                          <a:latin typeface="Calibri" panose="020F0502020204030204" pitchFamily="34" charset="0"/>
                        </a:rPr>
                        <a:t>Parent Activities</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302,213</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45,399.53</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63,029.91</a:t>
                      </a:r>
                    </a:p>
                  </a:txBody>
                  <a:tcPr marL="9525" marR="9525" marT="9525" marB="0">
                    <a:lnL>
                      <a:noFill/>
                    </a:lnL>
                    <a:lnR>
                      <a:noFill/>
                    </a:lnR>
                    <a:lnT>
                      <a:noFill/>
                    </a:lnT>
                    <a:lnB>
                      <a:noFill/>
                    </a:lnB>
                  </a:tcPr>
                </a:tc>
                <a:tc>
                  <a:txBody>
                    <a:bodyPr/>
                    <a:lstStyle/>
                    <a:p>
                      <a:pPr algn="r" fontAlgn="t"/>
                      <a:r>
                        <a:rPr lang="en-US" sz="1400" b="0" i="0" u="none" strike="noStrike" dirty="0">
                          <a:solidFill>
                            <a:srgbClr val="000000"/>
                          </a:solidFill>
                          <a:effectLst/>
                          <a:latin typeface="Calibri" panose="020F0502020204030204" pitchFamily="34" charset="0"/>
                        </a:rPr>
                        <a:t>193,784</a:t>
                      </a:r>
                    </a:p>
                  </a:txBody>
                  <a:tcPr marL="9525" marR="9525" marT="9525" marB="0">
                    <a:lnL>
                      <a:noFill/>
                    </a:lnL>
                    <a:lnR>
                      <a:noFill/>
                    </a:lnR>
                    <a:lnT>
                      <a:noFill/>
                    </a:lnT>
                    <a:lnB>
                      <a:noFill/>
                    </a:lnB>
                  </a:tcPr>
                </a:tc>
                <a:extLst>
                  <a:ext uri="{0D108BD9-81ED-4DB2-BD59-A6C34878D82A}">
                    <a16:rowId xmlns:a16="http://schemas.microsoft.com/office/drawing/2014/main" val="1494956215"/>
                  </a:ext>
                </a:extLst>
              </a:tr>
              <a:tr h="298413">
                <a:tc>
                  <a:txBody>
                    <a:bodyPr/>
                    <a:lstStyle/>
                    <a:p>
                      <a:pPr algn="l" fontAlgn="t"/>
                      <a:r>
                        <a:rPr lang="en-US" sz="1400" b="0" i="0" u="none" strike="noStrike">
                          <a:solidFill>
                            <a:srgbClr val="000000"/>
                          </a:solidFill>
                          <a:effectLst/>
                          <a:latin typeface="Calibri" panose="020F0502020204030204" pitchFamily="34" charset="0"/>
                        </a:rPr>
                        <a:t>Fixed Costs</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3,180,661</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1,270,449.38</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0.00</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1,910,212</a:t>
                      </a:r>
                    </a:p>
                  </a:txBody>
                  <a:tcPr marL="9525" marR="9525" marT="9525" marB="0">
                    <a:lnL>
                      <a:noFill/>
                    </a:lnL>
                    <a:lnR>
                      <a:noFill/>
                    </a:lnR>
                    <a:lnT>
                      <a:noFill/>
                    </a:lnT>
                    <a:lnB>
                      <a:noFill/>
                    </a:lnB>
                  </a:tcPr>
                </a:tc>
                <a:extLst>
                  <a:ext uri="{0D108BD9-81ED-4DB2-BD59-A6C34878D82A}">
                    <a16:rowId xmlns:a16="http://schemas.microsoft.com/office/drawing/2014/main" val="707650046"/>
                  </a:ext>
                </a:extLst>
              </a:tr>
              <a:tr h="298413">
                <a:tc>
                  <a:txBody>
                    <a:bodyPr/>
                    <a:lstStyle/>
                    <a:p>
                      <a:pPr algn="l" fontAlgn="t"/>
                      <a:r>
                        <a:rPr lang="en-US" sz="1400" b="0" i="0" u="none" strike="noStrike">
                          <a:solidFill>
                            <a:srgbClr val="000000"/>
                          </a:solidFill>
                          <a:effectLst/>
                          <a:latin typeface="Calibri" panose="020F0502020204030204" pitchFamily="34" charset="0"/>
                        </a:rPr>
                        <a:t>Fees/Misc Expenses/Student Activities</a:t>
                      </a:r>
                    </a:p>
                  </a:txBody>
                  <a:tcPr marL="9525" marR="9525" marT="9525" marB="0">
                    <a:lnL>
                      <a:noFill/>
                    </a:lnL>
                    <a:lnR>
                      <a:noFill/>
                    </a:lnR>
                    <a:lnT>
                      <a:noFill/>
                    </a:lnT>
                    <a:lnB>
                      <a:noFill/>
                    </a:lnB>
                  </a:tcPr>
                </a:tc>
                <a:tc>
                  <a:txBody>
                    <a:bodyPr/>
                    <a:lstStyle/>
                    <a:p>
                      <a:pPr algn="r" fontAlgn="t"/>
                      <a:r>
                        <a:rPr lang="en-US" sz="1400" b="0" i="0" u="none" strike="noStrike">
                          <a:solidFill>
                            <a:srgbClr val="000000"/>
                          </a:solidFill>
                          <a:effectLst/>
                          <a:latin typeface="Calibri" panose="020F0502020204030204" pitchFamily="34" charset="0"/>
                        </a:rPr>
                        <a:t>150,000</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effectLst/>
                          <a:latin typeface="Calibri" panose="020F0502020204030204" pitchFamily="34" charset="0"/>
                        </a:rPr>
                        <a:t>0.00</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effectLst/>
                          <a:latin typeface="Calibri" panose="020F0502020204030204" pitchFamily="34" charset="0"/>
                        </a:rPr>
                        <a:t>0.00</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400" b="0" i="0" u="none" strike="noStrike">
                          <a:solidFill>
                            <a:srgbClr val="000000"/>
                          </a:solidFill>
                          <a:effectLst/>
                          <a:latin typeface="Calibri" panose="020F0502020204030204" pitchFamily="34" charset="0"/>
                        </a:rPr>
                        <a:t>150,000</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4254675"/>
                  </a:ext>
                </a:extLst>
              </a:tr>
              <a:tr h="298413">
                <a:tc>
                  <a:txBody>
                    <a:bodyPr/>
                    <a:lstStyle/>
                    <a:p>
                      <a:pPr algn="l" fontAlgn="t"/>
                      <a:r>
                        <a:rPr lang="en-US" sz="1400" b="0" i="0" u="none" strike="noStrike">
                          <a:solidFill>
                            <a:srgbClr val="000000"/>
                          </a:solidFill>
                          <a:effectLst/>
                          <a:latin typeface="Calibri" panose="020F0502020204030204" pitchFamily="34" charset="0"/>
                        </a:rPr>
                        <a:t>Grand Total</a:t>
                      </a:r>
                    </a:p>
                  </a:txBody>
                  <a:tcPr marL="9525" marR="9525" marT="9525" marB="0">
                    <a:lnL>
                      <a:noFill/>
                    </a:lnL>
                    <a:lnR>
                      <a:noFill/>
                    </a:lnR>
                    <a:lnT>
                      <a:noFill/>
                    </a:lnT>
                    <a:lnB>
                      <a:noFill/>
                    </a:lnB>
                  </a:tcPr>
                </a:tc>
                <a:tc>
                  <a:txBody>
                    <a:bodyPr/>
                    <a:lstStyle/>
                    <a:p>
                      <a:pPr algn="r" fontAlgn="t"/>
                      <a:r>
                        <a:rPr lang="en-US" sz="1400" b="1" i="0" u="none" strike="noStrike">
                          <a:solidFill>
                            <a:srgbClr val="000000"/>
                          </a:solidFill>
                          <a:effectLst/>
                          <a:latin typeface="Calibri" panose="020F0502020204030204" pitchFamily="34" charset="0"/>
                        </a:rPr>
                        <a:t>179,118,959</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1" i="0" u="none" strike="noStrike">
                          <a:solidFill>
                            <a:srgbClr val="000000"/>
                          </a:solidFill>
                          <a:effectLst/>
                          <a:latin typeface="Calibri" panose="020F0502020204030204" pitchFamily="34" charset="0"/>
                        </a:rPr>
                        <a:t>66,838,545</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1" i="0" u="none" strike="noStrike">
                          <a:solidFill>
                            <a:srgbClr val="000000"/>
                          </a:solidFill>
                          <a:effectLst/>
                          <a:latin typeface="Calibri" panose="020F0502020204030204" pitchFamily="34" charset="0"/>
                        </a:rPr>
                        <a:t>21,133,505</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400" b="1" i="0" u="none" strike="noStrike" dirty="0">
                          <a:solidFill>
                            <a:srgbClr val="000000"/>
                          </a:solidFill>
                          <a:effectLst/>
                          <a:latin typeface="Calibri" panose="020F0502020204030204" pitchFamily="34" charset="0"/>
                        </a:rPr>
                        <a:t>91,146,908</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526428"/>
                  </a:ext>
                </a:extLst>
              </a:tr>
            </a:tbl>
          </a:graphicData>
        </a:graphic>
      </p:graphicFrame>
    </p:spTree>
    <p:extLst>
      <p:ext uri="{BB962C8B-B14F-4D97-AF65-F5344CB8AC3E}">
        <p14:creationId xmlns:p14="http://schemas.microsoft.com/office/powerpoint/2010/main" val="2853761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68" y="697610"/>
            <a:ext cx="7987078" cy="564784"/>
          </a:xfrm>
        </p:spPr>
        <p:txBody>
          <a:bodyPr>
            <a:normAutofit/>
          </a:bodyPr>
          <a:lstStyle/>
          <a:p>
            <a:r>
              <a:rPr lang="en-US" sz="2400" b="1" dirty="0"/>
              <a:t>2022-23 GRANT FUNDED EXPENDITURES BY CATEGORY </a:t>
            </a:r>
          </a:p>
        </p:txBody>
      </p:sp>
      <p:sp>
        <p:nvSpPr>
          <p:cNvPr id="3" name="Slide Number Placeholder 2"/>
          <p:cNvSpPr>
            <a:spLocks noGrp="1"/>
          </p:cNvSpPr>
          <p:nvPr>
            <p:ph type="sldNum" sz="quarter" idx="12"/>
          </p:nvPr>
        </p:nvSpPr>
        <p:spPr/>
        <p:txBody>
          <a:bodyPr/>
          <a:lstStyle/>
          <a:p>
            <a:fld id="{37EC49E4-490B-3448-ABB7-1E001E8E0F8E}" type="slidenum">
              <a:rPr lang="en-US" smtClean="0"/>
              <a:t>16</a:t>
            </a:fld>
            <a:endParaRPr lang="en-US" dirty="0"/>
          </a:p>
        </p:txBody>
      </p:sp>
      <p:sp>
        <p:nvSpPr>
          <p:cNvPr id="5" name="Title 1"/>
          <p:cNvSpPr txBox="1">
            <a:spLocks/>
          </p:cNvSpPr>
          <p:nvPr/>
        </p:nvSpPr>
        <p:spPr bwMode="auto">
          <a:xfrm>
            <a:off x="113568" y="175160"/>
            <a:ext cx="7043370"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Grant Expenses</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2921" y="188005"/>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p:cNvGraphicFramePr>
            <a:graphicFrameLocks/>
          </p:cNvGraphicFramePr>
          <p:nvPr>
            <p:extLst>
              <p:ext uri="{D42A27DB-BD31-4B8C-83A1-F6EECF244321}">
                <p14:modId xmlns:p14="http://schemas.microsoft.com/office/powerpoint/2010/main" val="902397031"/>
              </p:ext>
            </p:extLst>
          </p:nvPr>
        </p:nvGraphicFramePr>
        <p:xfrm>
          <a:off x="328473" y="1047564"/>
          <a:ext cx="8078679" cy="55574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500151869"/>
              </p:ext>
            </p:extLst>
          </p:nvPr>
        </p:nvGraphicFramePr>
        <p:xfrm>
          <a:off x="328473" y="852256"/>
          <a:ext cx="8078679" cy="57527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895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938" y="1183358"/>
            <a:ext cx="8622567" cy="4525963"/>
          </a:xfrm>
        </p:spPr>
        <p:txBody>
          <a:bodyPr>
            <a:normAutofit fontScale="62500" lnSpcReduction="20000"/>
          </a:bodyPr>
          <a:lstStyle/>
          <a:p>
            <a:r>
              <a:rPr lang="en-US" dirty="0">
                <a:cs typeface="Times New Roman" panose="02020603050405020304" pitchFamily="18" charset="0"/>
              </a:rPr>
              <a:t>How to read the new grant revenue exhibit (letters refer to column letters on the prior page):</a:t>
            </a:r>
          </a:p>
          <a:p>
            <a:pPr marL="747713" indent="-747713"/>
            <a:r>
              <a:rPr lang="en-US" dirty="0">
                <a:cs typeface="Times New Roman" panose="02020603050405020304" pitchFamily="18" charset="0"/>
              </a:rPr>
              <a:t>A	The total amount we were awarded for the grant in 2021-22</a:t>
            </a:r>
          </a:p>
          <a:p>
            <a:pPr marL="747713" indent="-747713"/>
            <a:r>
              <a:rPr lang="en-US" dirty="0">
                <a:cs typeface="Times New Roman" panose="02020603050405020304" pitchFamily="18" charset="0"/>
              </a:rPr>
              <a:t>B	Because of Covid-19, we are permitted to roll over unexpended money in some grants in 2022-23. It ‘carries over’ to the next fiscal year.</a:t>
            </a:r>
          </a:p>
          <a:p>
            <a:pPr marL="747713" indent="-747713"/>
            <a:r>
              <a:rPr lang="en-US" dirty="0">
                <a:cs typeface="Times New Roman" panose="02020603050405020304" pitchFamily="18" charset="0"/>
              </a:rPr>
              <a:t>C	This is new funding we were awarded in 2022-23</a:t>
            </a:r>
          </a:p>
          <a:p>
            <a:pPr marL="747713" indent="-747713"/>
            <a:r>
              <a:rPr lang="en-US" dirty="0">
                <a:cs typeface="Times New Roman" panose="02020603050405020304" pitchFamily="18" charset="0"/>
              </a:rPr>
              <a:t>D	Funding we haven’t received yet, but expect to receive.</a:t>
            </a:r>
          </a:p>
          <a:p>
            <a:pPr marL="747713" indent="-747713"/>
            <a:r>
              <a:rPr lang="en-US" dirty="0">
                <a:cs typeface="Times New Roman" panose="02020603050405020304" pitchFamily="18" charset="0"/>
              </a:rPr>
              <a:t>E	C+D. The total new money we’ll receive for the grant this year.</a:t>
            </a:r>
          </a:p>
          <a:p>
            <a:pPr marL="747713" indent="-747713"/>
            <a:r>
              <a:rPr lang="en-US" dirty="0">
                <a:cs typeface="Times New Roman" panose="02020603050405020304" pitchFamily="18" charset="0"/>
              </a:rPr>
              <a:t>F	B+E. The sum of the carryover funds and the new money. This is what’s available to spend in 2022-23.</a:t>
            </a:r>
          </a:p>
          <a:p>
            <a:pPr marL="747713" indent="-747713"/>
            <a:r>
              <a:rPr lang="en-US" dirty="0">
                <a:cs typeface="Times New Roman" panose="02020603050405020304" pitchFamily="18" charset="0"/>
              </a:rPr>
              <a:t>G	E-A. This measures the change in new money only, and excludes the effect of the carryover.</a:t>
            </a:r>
          </a:p>
          <a:p>
            <a:pPr marL="747713" indent="-747713"/>
            <a:r>
              <a:rPr lang="en-US" dirty="0">
                <a:cs typeface="Times New Roman" panose="02020603050405020304" pitchFamily="18" charset="0"/>
              </a:rPr>
              <a:t>H	G/A. Calculates, on a percentage basis, the change in the new money year over year.</a:t>
            </a:r>
          </a:p>
          <a:p>
            <a:endParaRPr lang="en-US" dirty="0"/>
          </a:p>
        </p:txBody>
      </p:sp>
      <p:sp>
        <p:nvSpPr>
          <p:cNvPr id="4" name="Slide Number Placeholder 3"/>
          <p:cNvSpPr>
            <a:spLocks noGrp="1"/>
          </p:cNvSpPr>
          <p:nvPr>
            <p:ph type="sldNum" sz="quarter" idx="12"/>
          </p:nvPr>
        </p:nvSpPr>
        <p:spPr/>
        <p:txBody>
          <a:bodyPr/>
          <a:lstStyle/>
          <a:p>
            <a:fld id="{37EC49E4-490B-3448-ABB7-1E001E8E0F8E}" type="slidenum">
              <a:rPr lang="en-US" smtClean="0"/>
              <a:t>17</a:t>
            </a:fld>
            <a:endParaRPr lang="en-US" dirty="0"/>
          </a:p>
        </p:txBody>
      </p: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61056" y="242887"/>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78399" y="175846"/>
            <a:ext cx="7560163" cy="41323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How to read grant revenue report</a:t>
            </a:r>
          </a:p>
        </p:txBody>
      </p:sp>
    </p:spTree>
    <p:extLst>
      <p:ext uri="{BB962C8B-B14F-4D97-AF65-F5344CB8AC3E}">
        <p14:creationId xmlns:p14="http://schemas.microsoft.com/office/powerpoint/2010/main" val="578217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480698"/>
            <a:ext cx="2133600" cy="240777"/>
          </a:xfrm>
        </p:spPr>
        <p:txBody>
          <a:bodyPr/>
          <a:lstStyle/>
          <a:p>
            <a:fld id="{37EC49E4-490B-3448-ABB7-1E001E8E0F8E}" type="slidenum">
              <a:rPr lang="en-US" smtClean="0"/>
              <a:t>18</a:t>
            </a:fld>
            <a:endParaRPr lang="en-US" dirty="0"/>
          </a:p>
        </p:txBody>
      </p:sp>
      <p:sp>
        <p:nvSpPr>
          <p:cNvPr id="3"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Summary of Grants Revenue</a:t>
            </a: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458521010"/>
              </p:ext>
            </p:extLst>
          </p:nvPr>
        </p:nvGraphicFramePr>
        <p:xfrm>
          <a:off x="219076" y="870719"/>
          <a:ext cx="8467725" cy="5852287"/>
        </p:xfrm>
        <a:graphic>
          <a:graphicData uri="http://schemas.openxmlformats.org/drawingml/2006/table">
            <a:tbl>
              <a:tblPr/>
              <a:tblGrid>
                <a:gridCol w="1821513">
                  <a:extLst>
                    <a:ext uri="{9D8B030D-6E8A-4147-A177-3AD203B41FA5}">
                      <a16:colId xmlns:a16="http://schemas.microsoft.com/office/drawing/2014/main" val="1655606452"/>
                    </a:ext>
                  </a:extLst>
                </a:gridCol>
                <a:gridCol w="887699">
                  <a:extLst>
                    <a:ext uri="{9D8B030D-6E8A-4147-A177-3AD203B41FA5}">
                      <a16:colId xmlns:a16="http://schemas.microsoft.com/office/drawing/2014/main" val="1493901519"/>
                    </a:ext>
                  </a:extLst>
                </a:gridCol>
                <a:gridCol w="887699">
                  <a:extLst>
                    <a:ext uri="{9D8B030D-6E8A-4147-A177-3AD203B41FA5}">
                      <a16:colId xmlns:a16="http://schemas.microsoft.com/office/drawing/2014/main" val="3256145818"/>
                    </a:ext>
                  </a:extLst>
                </a:gridCol>
                <a:gridCol w="876171">
                  <a:extLst>
                    <a:ext uri="{9D8B030D-6E8A-4147-A177-3AD203B41FA5}">
                      <a16:colId xmlns:a16="http://schemas.microsoft.com/office/drawing/2014/main" val="3689419193"/>
                    </a:ext>
                  </a:extLst>
                </a:gridCol>
                <a:gridCol w="795470">
                  <a:extLst>
                    <a:ext uri="{9D8B030D-6E8A-4147-A177-3AD203B41FA5}">
                      <a16:colId xmlns:a16="http://schemas.microsoft.com/office/drawing/2014/main" val="503728678"/>
                    </a:ext>
                  </a:extLst>
                </a:gridCol>
                <a:gridCol w="841584">
                  <a:extLst>
                    <a:ext uri="{9D8B030D-6E8A-4147-A177-3AD203B41FA5}">
                      <a16:colId xmlns:a16="http://schemas.microsoft.com/office/drawing/2014/main" val="2816329776"/>
                    </a:ext>
                  </a:extLst>
                </a:gridCol>
                <a:gridCol w="922283">
                  <a:extLst>
                    <a:ext uri="{9D8B030D-6E8A-4147-A177-3AD203B41FA5}">
                      <a16:colId xmlns:a16="http://schemas.microsoft.com/office/drawing/2014/main" val="2762069855"/>
                    </a:ext>
                  </a:extLst>
                </a:gridCol>
                <a:gridCol w="855995">
                  <a:extLst>
                    <a:ext uri="{9D8B030D-6E8A-4147-A177-3AD203B41FA5}">
                      <a16:colId xmlns:a16="http://schemas.microsoft.com/office/drawing/2014/main" val="3826317694"/>
                    </a:ext>
                  </a:extLst>
                </a:gridCol>
                <a:gridCol w="579311">
                  <a:extLst>
                    <a:ext uri="{9D8B030D-6E8A-4147-A177-3AD203B41FA5}">
                      <a16:colId xmlns:a16="http://schemas.microsoft.com/office/drawing/2014/main" val="1305791440"/>
                    </a:ext>
                  </a:extLst>
                </a:gridCol>
              </a:tblGrid>
              <a:tr h="231938">
                <a:tc gridSpan="9">
                  <a:txBody>
                    <a:bodyPr/>
                    <a:lstStyle/>
                    <a:p>
                      <a:pPr algn="ctr" fontAlgn="b"/>
                      <a:r>
                        <a:rPr lang="en-US" sz="1200" b="1" i="0" u="none" strike="noStrike" dirty="0">
                          <a:effectLst/>
                          <a:latin typeface="Calibri" panose="020F0502020204030204" pitchFamily="34" charset="0"/>
                        </a:rPr>
                        <a:t>Fiscal Year 2022-23</a:t>
                      </a:r>
                      <a:r>
                        <a:rPr lang="en-US" sz="900" b="1" i="0" u="none" strike="noStrike" dirty="0">
                          <a:effectLst/>
                          <a:latin typeface="Calibri" panose="020F0502020204030204" pitchFamily="34" charset="0"/>
                        </a:rPr>
                        <a:t/>
                      </a:r>
                      <a:br>
                        <a:rPr lang="en-US" sz="900" b="1" i="0" u="none" strike="noStrike" dirty="0">
                          <a:effectLst/>
                          <a:latin typeface="Calibri" panose="020F0502020204030204" pitchFamily="34" charset="0"/>
                        </a:rPr>
                      </a:br>
                      <a:r>
                        <a:rPr lang="en-US" sz="1400" b="1" i="0" u="none" strike="noStrike" dirty="0">
                          <a:effectLst/>
                          <a:latin typeface="Calibri" panose="020F0502020204030204" pitchFamily="34" charset="0"/>
                        </a:rPr>
                        <a:t>Special Funds Revenue</a:t>
                      </a:r>
                      <a:endParaRPr lang="en-US" sz="900" b="1" i="0" u="none" strike="noStrike" dirty="0">
                        <a:effectLst/>
                        <a:latin typeface="Calibri" panose="020F0502020204030204" pitchFamily="34" charset="0"/>
                      </a:endParaRPr>
                    </a:p>
                  </a:txBody>
                  <a:tcPr marL="5536" marR="5536" marT="553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2611986"/>
                  </a:ext>
                </a:extLst>
              </a:tr>
              <a:tr h="123590">
                <a:tc>
                  <a:txBody>
                    <a:bodyPr/>
                    <a:lstStyle/>
                    <a:p>
                      <a:pPr algn="ctr" fontAlgn="b"/>
                      <a:endParaRPr lang="en-US" sz="900" b="1"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5536" marR="5536" marT="5536" marB="0" anchor="b">
                    <a:lnL>
                      <a:noFill/>
                    </a:lnL>
                    <a:lnR>
                      <a:noFill/>
                    </a:lnR>
                    <a:lnT>
                      <a:noFill/>
                    </a:lnT>
                    <a:lnB>
                      <a:noFill/>
                    </a:lnB>
                  </a:tcPr>
                </a:tc>
                <a:extLst>
                  <a:ext uri="{0D108BD9-81ED-4DB2-BD59-A6C34878D82A}">
                    <a16:rowId xmlns:a16="http://schemas.microsoft.com/office/drawing/2014/main" val="1117929897"/>
                  </a:ext>
                </a:extLst>
              </a:tr>
              <a:tr h="123590">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ctr" fontAlgn="b"/>
                      <a:r>
                        <a:rPr lang="en-US" sz="900" b="0" i="0" u="none" strike="noStrike">
                          <a:effectLst/>
                          <a:latin typeface="Calibri" panose="020F0502020204030204" pitchFamily="34" charset="0"/>
                        </a:rPr>
                        <a:t>A</a:t>
                      </a:r>
                    </a:p>
                  </a:txBody>
                  <a:tcPr marL="5536" marR="5536" marT="5536" marB="0" anchor="b">
                    <a:lnL>
                      <a:noFill/>
                    </a:lnL>
                    <a:lnR>
                      <a:noFill/>
                    </a:lnR>
                    <a:lnT>
                      <a:noFill/>
                    </a:lnT>
                    <a:lnB>
                      <a:noFill/>
                    </a:lnB>
                  </a:tcPr>
                </a:tc>
                <a:tc>
                  <a:txBody>
                    <a:bodyPr/>
                    <a:lstStyle/>
                    <a:p>
                      <a:pPr algn="ctr" fontAlgn="b"/>
                      <a:r>
                        <a:rPr lang="en-US" sz="900" b="0" i="0" u="none" strike="noStrike">
                          <a:effectLst/>
                          <a:latin typeface="Calibri" panose="020F0502020204030204" pitchFamily="34" charset="0"/>
                        </a:rPr>
                        <a:t>B</a:t>
                      </a:r>
                    </a:p>
                  </a:txBody>
                  <a:tcPr marL="5536" marR="5536" marT="5536" marB="0" anchor="b">
                    <a:lnL>
                      <a:noFill/>
                    </a:lnL>
                    <a:lnR>
                      <a:noFill/>
                    </a:lnR>
                    <a:lnT>
                      <a:noFill/>
                    </a:lnT>
                    <a:lnB>
                      <a:noFill/>
                    </a:lnB>
                  </a:tcPr>
                </a:tc>
                <a:tc>
                  <a:txBody>
                    <a:bodyPr/>
                    <a:lstStyle/>
                    <a:p>
                      <a:pPr algn="ctr" fontAlgn="b"/>
                      <a:r>
                        <a:rPr lang="en-US" sz="900" b="0" i="0" u="none" strike="noStrike">
                          <a:effectLst/>
                          <a:latin typeface="Calibri" panose="020F0502020204030204" pitchFamily="34" charset="0"/>
                        </a:rPr>
                        <a:t>C</a:t>
                      </a:r>
                    </a:p>
                  </a:txBody>
                  <a:tcPr marL="5536" marR="5536" marT="5536" marB="0" anchor="b">
                    <a:lnL>
                      <a:noFill/>
                    </a:lnL>
                    <a:lnR>
                      <a:noFill/>
                    </a:lnR>
                    <a:lnT>
                      <a:noFill/>
                    </a:lnT>
                    <a:lnB>
                      <a:noFill/>
                    </a:lnB>
                  </a:tcPr>
                </a:tc>
                <a:tc>
                  <a:txBody>
                    <a:bodyPr/>
                    <a:lstStyle/>
                    <a:p>
                      <a:pPr algn="ctr" fontAlgn="b"/>
                      <a:r>
                        <a:rPr lang="en-US" sz="900" b="0" i="0" u="none" strike="noStrike">
                          <a:effectLst/>
                          <a:latin typeface="Calibri" panose="020F0502020204030204" pitchFamily="34" charset="0"/>
                        </a:rPr>
                        <a:t>D</a:t>
                      </a:r>
                    </a:p>
                  </a:txBody>
                  <a:tcPr marL="5536" marR="5536" marT="5536" marB="0" anchor="b">
                    <a:lnL>
                      <a:noFill/>
                    </a:lnL>
                    <a:lnR>
                      <a:noFill/>
                    </a:lnR>
                    <a:lnT>
                      <a:noFill/>
                    </a:lnT>
                    <a:lnB>
                      <a:noFill/>
                    </a:lnB>
                  </a:tcPr>
                </a:tc>
                <a:tc>
                  <a:txBody>
                    <a:bodyPr/>
                    <a:lstStyle/>
                    <a:p>
                      <a:pPr algn="ctr" fontAlgn="b"/>
                      <a:r>
                        <a:rPr lang="en-US" sz="900" b="0" i="0" u="none" strike="noStrike">
                          <a:effectLst/>
                          <a:latin typeface="Calibri" panose="020F0502020204030204" pitchFamily="34" charset="0"/>
                        </a:rPr>
                        <a:t>E</a:t>
                      </a:r>
                    </a:p>
                  </a:txBody>
                  <a:tcPr marL="5536" marR="5536" marT="5536" marB="0" anchor="b">
                    <a:lnL>
                      <a:noFill/>
                    </a:lnL>
                    <a:lnR>
                      <a:noFill/>
                    </a:lnR>
                    <a:lnT>
                      <a:noFill/>
                    </a:lnT>
                    <a:lnB>
                      <a:noFill/>
                    </a:lnB>
                  </a:tcPr>
                </a:tc>
                <a:tc>
                  <a:txBody>
                    <a:bodyPr/>
                    <a:lstStyle/>
                    <a:p>
                      <a:pPr algn="ctr" fontAlgn="b"/>
                      <a:r>
                        <a:rPr lang="en-US" sz="900" b="0" i="0" u="none" strike="noStrike">
                          <a:effectLst/>
                          <a:latin typeface="Calibri" panose="020F0502020204030204" pitchFamily="34" charset="0"/>
                        </a:rPr>
                        <a:t>F</a:t>
                      </a:r>
                    </a:p>
                  </a:txBody>
                  <a:tcPr marL="5536" marR="5536" marT="5536" marB="0" anchor="b">
                    <a:lnL>
                      <a:noFill/>
                    </a:lnL>
                    <a:lnR>
                      <a:noFill/>
                    </a:lnR>
                    <a:lnT>
                      <a:noFill/>
                    </a:lnT>
                    <a:lnB>
                      <a:noFill/>
                    </a:lnB>
                  </a:tcPr>
                </a:tc>
                <a:tc>
                  <a:txBody>
                    <a:bodyPr/>
                    <a:lstStyle/>
                    <a:p>
                      <a:pPr algn="ctr" fontAlgn="b"/>
                      <a:r>
                        <a:rPr lang="en-US" sz="900" b="0" i="0" u="none" strike="noStrike">
                          <a:effectLst/>
                          <a:latin typeface="Calibri" panose="020F0502020204030204" pitchFamily="34" charset="0"/>
                        </a:rPr>
                        <a:t>G</a:t>
                      </a:r>
                    </a:p>
                  </a:txBody>
                  <a:tcPr marL="5536" marR="5536" marT="5536" marB="0" anchor="b">
                    <a:lnL>
                      <a:noFill/>
                    </a:lnL>
                    <a:lnR>
                      <a:noFill/>
                    </a:lnR>
                    <a:lnT>
                      <a:noFill/>
                    </a:lnT>
                    <a:lnB>
                      <a:noFill/>
                    </a:lnB>
                  </a:tcPr>
                </a:tc>
                <a:tc>
                  <a:txBody>
                    <a:bodyPr/>
                    <a:lstStyle/>
                    <a:p>
                      <a:pPr algn="ctr" fontAlgn="b"/>
                      <a:r>
                        <a:rPr lang="en-US" sz="900" b="0" i="0" u="none" strike="noStrike">
                          <a:effectLst/>
                          <a:latin typeface="Calibri" panose="020F0502020204030204" pitchFamily="34" charset="0"/>
                        </a:rPr>
                        <a:t>H</a:t>
                      </a:r>
                    </a:p>
                  </a:txBody>
                  <a:tcPr marL="5536" marR="5536" marT="5536" marB="0" anchor="b">
                    <a:lnL>
                      <a:noFill/>
                    </a:lnL>
                    <a:lnR>
                      <a:noFill/>
                    </a:lnR>
                    <a:lnT>
                      <a:noFill/>
                    </a:lnT>
                    <a:lnB>
                      <a:noFill/>
                    </a:lnB>
                  </a:tcPr>
                </a:tc>
                <a:extLst>
                  <a:ext uri="{0D108BD9-81ED-4DB2-BD59-A6C34878D82A}">
                    <a16:rowId xmlns:a16="http://schemas.microsoft.com/office/drawing/2014/main" val="4217713873"/>
                  </a:ext>
                </a:extLst>
              </a:tr>
              <a:tr h="123590">
                <a:tc>
                  <a:txBody>
                    <a:bodyPr/>
                    <a:lstStyle/>
                    <a:p>
                      <a:pPr algn="l" fontAlgn="b"/>
                      <a:endParaRPr lang="en-US" sz="900" b="1"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Received</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Total</a:t>
                      </a: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Total</a:t>
                      </a:r>
                    </a:p>
                  </a:txBody>
                  <a:tcPr marL="5536" marR="5536" marT="5536"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endParaRPr lang="en-US" sz="900" b="1" i="0" u="none" strike="noStrike">
                        <a:effectLst/>
                        <a:latin typeface="Calibri" panose="020F0502020204030204" pitchFamily="34" charset="0"/>
                      </a:endParaRPr>
                    </a:p>
                  </a:txBody>
                  <a:tcPr marL="5536" marR="5536" marT="5536" marB="0" anchor="b">
                    <a:lnL>
                      <a:noFill/>
                    </a:lnL>
                    <a:lnR>
                      <a:noFill/>
                    </a:lnR>
                    <a:lnT>
                      <a:noFill/>
                    </a:lnT>
                    <a:lnB>
                      <a:noFill/>
                    </a:lnB>
                  </a:tcPr>
                </a:tc>
                <a:extLst>
                  <a:ext uri="{0D108BD9-81ED-4DB2-BD59-A6C34878D82A}">
                    <a16:rowId xmlns:a16="http://schemas.microsoft.com/office/drawing/2014/main" val="3759618745"/>
                  </a:ext>
                </a:extLst>
              </a:tr>
              <a:tr h="123590">
                <a:tc>
                  <a:txBody>
                    <a:bodyPr/>
                    <a:lstStyle/>
                    <a:p>
                      <a:pPr algn="l" fontAlgn="b"/>
                      <a:endParaRPr lang="en-US" sz="900" b="1"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FY 2021-22</a:t>
                      </a: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Carryover</a:t>
                      </a: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FY2022-23</a:t>
                      </a: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Pending</a:t>
                      </a: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Anticipated</a:t>
                      </a: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Available Funds</a:t>
                      </a: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YOY $ Change</a:t>
                      </a: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YOY</a:t>
                      </a:r>
                    </a:p>
                  </a:txBody>
                  <a:tcPr marL="5536" marR="5536" marT="5536" marB="0" anchor="b">
                    <a:lnL>
                      <a:noFill/>
                    </a:lnL>
                    <a:lnR>
                      <a:noFill/>
                    </a:lnR>
                    <a:lnT>
                      <a:noFill/>
                    </a:lnT>
                    <a:lnB>
                      <a:noFill/>
                    </a:lnB>
                  </a:tcPr>
                </a:tc>
                <a:extLst>
                  <a:ext uri="{0D108BD9-81ED-4DB2-BD59-A6C34878D82A}">
                    <a16:rowId xmlns:a16="http://schemas.microsoft.com/office/drawing/2014/main" val="575509241"/>
                  </a:ext>
                </a:extLst>
              </a:tr>
              <a:tr h="123590">
                <a:tc>
                  <a:txBody>
                    <a:bodyPr/>
                    <a:lstStyle/>
                    <a:p>
                      <a:pPr algn="l" fontAlgn="b"/>
                      <a:r>
                        <a:rPr lang="en-US" sz="900" b="1" i="0" u="none" strike="noStrike">
                          <a:effectLst/>
                          <a:latin typeface="Calibri" panose="020F0502020204030204" pitchFamily="34" charset="0"/>
                        </a:rPr>
                        <a:t>Common Titles</a:t>
                      </a: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Funding</a:t>
                      </a: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Funding</a:t>
                      </a: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Funding</a:t>
                      </a: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Approvals</a:t>
                      </a: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New Funding</a:t>
                      </a: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for 2022-23</a:t>
                      </a: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in New Funds</a:t>
                      </a:r>
                    </a:p>
                  </a:txBody>
                  <a:tcPr marL="5536" marR="5536" marT="5536" marB="0" anchor="b">
                    <a:lnL>
                      <a:noFill/>
                    </a:lnL>
                    <a:lnR>
                      <a:noFill/>
                    </a:lnR>
                    <a:lnT>
                      <a:noFill/>
                    </a:lnT>
                    <a:lnB>
                      <a:noFill/>
                    </a:lnB>
                  </a:tcPr>
                </a:tc>
                <a:tc>
                  <a:txBody>
                    <a:bodyPr/>
                    <a:lstStyle/>
                    <a:p>
                      <a:pPr algn="r" fontAlgn="b"/>
                      <a:r>
                        <a:rPr lang="en-US" sz="900" b="1" i="0" u="none" strike="noStrike">
                          <a:effectLst/>
                          <a:latin typeface="Calibri" panose="020F0502020204030204" pitchFamily="34" charset="0"/>
                        </a:rPr>
                        <a:t>% Change</a:t>
                      </a:r>
                    </a:p>
                  </a:txBody>
                  <a:tcPr marL="5536" marR="5536" marT="5536" marB="0" anchor="b">
                    <a:lnL>
                      <a:noFill/>
                    </a:lnL>
                    <a:lnR>
                      <a:noFill/>
                    </a:lnR>
                    <a:lnT>
                      <a:noFill/>
                    </a:lnT>
                    <a:lnB>
                      <a:noFill/>
                    </a:lnB>
                  </a:tcPr>
                </a:tc>
                <a:extLst>
                  <a:ext uri="{0D108BD9-81ED-4DB2-BD59-A6C34878D82A}">
                    <a16:rowId xmlns:a16="http://schemas.microsoft.com/office/drawing/2014/main" val="1642223005"/>
                  </a:ext>
                </a:extLst>
              </a:tr>
              <a:tr h="123590">
                <a:tc>
                  <a:txBody>
                    <a:bodyPr/>
                    <a:lstStyle/>
                    <a:p>
                      <a:pPr algn="l" fontAlgn="b"/>
                      <a:r>
                        <a:rPr lang="en-US" sz="900" b="0" i="0" u="none" strike="noStrike">
                          <a:effectLst/>
                          <a:latin typeface="Calibri" panose="020F0502020204030204" pitchFamily="34" charset="0"/>
                        </a:rPr>
                        <a:t>Law Education/School Security</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$787,061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$787,061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$787,061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($787,061)</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0.0%</a:t>
                      </a:r>
                    </a:p>
                  </a:txBody>
                  <a:tcPr marL="5536" marR="5536" marT="5536" marB="0" anchor="b">
                    <a:lnL>
                      <a:noFill/>
                    </a:lnL>
                    <a:lnR>
                      <a:noFill/>
                    </a:lnR>
                    <a:lnT>
                      <a:noFill/>
                    </a:lnT>
                    <a:lnB>
                      <a:noFill/>
                    </a:lnB>
                  </a:tcPr>
                </a:tc>
                <a:extLst>
                  <a:ext uri="{0D108BD9-81ED-4DB2-BD59-A6C34878D82A}">
                    <a16:rowId xmlns:a16="http://schemas.microsoft.com/office/drawing/2014/main" val="4091482920"/>
                  </a:ext>
                </a:extLst>
              </a:tr>
              <a:tr h="123590">
                <a:tc>
                  <a:txBody>
                    <a:bodyPr/>
                    <a:lstStyle/>
                    <a:p>
                      <a:pPr algn="l" fontAlgn="b"/>
                      <a:r>
                        <a:rPr lang="en-US" sz="900" b="0" i="0" u="none" strike="noStrike">
                          <a:effectLst/>
                          <a:latin typeface="Calibri" panose="020F0502020204030204" pitchFamily="34" charset="0"/>
                        </a:rPr>
                        <a:t>Impact Aid</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$10,303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$10,356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$10,356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$10,356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$53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0.5%</a:t>
                      </a:r>
                    </a:p>
                  </a:txBody>
                  <a:tcPr marL="5536" marR="5536" marT="5536" marB="0" anchor="b">
                    <a:lnL>
                      <a:noFill/>
                    </a:lnL>
                    <a:lnR>
                      <a:noFill/>
                    </a:lnR>
                    <a:lnT>
                      <a:noFill/>
                    </a:lnT>
                    <a:lnB>
                      <a:noFill/>
                    </a:lnB>
                  </a:tcPr>
                </a:tc>
                <a:extLst>
                  <a:ext uri="{0D108BD9-81ED-4DB2-BD59-A6C34878D82A}">
                    <a16:rowId xmlns:a16="http://schemas.microsoft.com/office/drawing/2014/main" val="770556197"/>
                  </a:ext>
                </a:extLst>
              </a:tr>
              <a:tr h="123590">
                <a:tc>
                  <a:txBody>
                    <a:bodyPr/>
                    <a:lstStyle/>
                    <a:p>
                      <a:pPr algn="l" fontAlgn="b"/>
                      <a:r>
                        <a:rPr lang="en-US" sz="900" b="0" i="0" u="none" strike="noStrike">
                          <a:effectLst/>
                          <a:latin typeface="Calibri" panose="020F0502020204030204" pitchFamily="34" charset="0"/>
                        </a:rPr>
                        <a:t>Adult Education/Homeless*</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$3,242,672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$60,000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$3,106,223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$3,106,223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$3,166,223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($136,449)</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-4.2%</a:t>
                      </a:r>
                    </a:p>
                  </a:txBody>
                  <a:tcPr marL="5536" marR="5536" marT="5536" marB="0" anchor="b">
                    <a:lnL>
                      <a:noFill/>
                    </a:lnL>
                    <a:lnR>
                      <a:noFill/>
                    </a:lnR>
                    <a:lnT>
                      <a:noFill/>
                    </a:lnT>
                    <a:lnB>
                      <a:noFill/>
                    </a:lnB>
                  </a:tcPr>
                </a:tc>
                <a:extLst>
                  <a:ext uri="{0D108BD9-81ED-4DB2-BD59-A6C34878D82A}">
                    <a16:rowId xmlns:a16="http://schemas.microsoft.com/office/drawing/2014/main" val="4285424287"/>
                  </a:ext>
                </a:extLst>
              </a:tr>
              <a:tr h="123590">
                <a:tc>
                  <a:txBody>
                    <a:bodyPr/>
                    <a:lstStyle/>
                    <a:p>
                      <a:pPr algn="l" fontAlgn="b"/>
                      <a:r>
                        <a:rPr lang="en-US" sz="900" b="0" i="0" u="none" strike="noStrike">
                          <a:effectLst/>
                          <a:latin typeface="Calibri" panose="020F0502020204030204" pitchFamily="34" charset="0"/>
                        </a:rPr>
                        <a:t>IDEA*</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$7,332,434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$620,604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$6,916,475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$6,916,475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$7,537,079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($415,959)</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-5.7%</a:t>
                      </a:r>
                    </a:p>
                  </a:txBody>
                  <a:tcPr marL="5536" marR="5536" marT="5536" marB="0" anchor="b">
                    <a:lnL>
                      <a:noFill/>
                    </a:lnL>
                    <a:lnR>
                      <a:noFill/>
                    </a:lnR>
                    <a:lnT>
                      <a:noFill/>
                    </a:lnT>
                    <a:lnB>
                      <a:noFill/>
                    </a:lnB>
                  </a:tcPr>
                </a:tc>
                <a:extLst>
                  <a:ext uri="{0D108BD9-81ED-4DB2-BD59-A6C34878D82A}">
                    <a16:rowId xmlns:a16="http://schemas.microsoft.com/office/drawing/2014/main" val="1942844383"/>
                  </a:ext>
                </a:extLst>
              </a:tr>
              <a:tr h="123590">
                <a:tc>
                  <a:txBody>
                    <a:bodyPr/>
                    <a:lstStyle/>
                    <a:p>
                      <a:pPr algn="l" fontAlgn="b"/>
                      <a:r>
                        <a:rPr lang="en-US" sz="900" b="0" i="0" u="none" strike="noStrike">
                          <a:effectLst/>
                          <a:latin typeface="Calibri" panose="020F0502020204030204" pitchFamily="34" charset="0"/>
                        </a:rPr>
                        <a:t>Perkins*</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$652,073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$505,020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$505,020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$505,020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($147,053)</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-22.6%</a:t>
                      </a:r>
                    </a:p>
                  </a:txBody>
                  <a:tcPr marL="5536" marR="5536" marT="5536" marB="0" anchor="b">
                    <a:lnL>
                      <a:noFill/>
                    </a:lnL>
                    <a:lnR>
                      <a:noFill/>
                    </a:lnR>
                    <a:lnT>
                      <a:noFill/>
                    </a:lnT>
                    <a:lnB>
                      <a:noFill/>
                    </a:lnB>
                  </a:tcPr>
                </a:tc>
                <a:extLst>
                  <a:ext uri="{0D108BD9-81ED-4DB2-BD59-A6C34878D82A}">
                    <a16:rowId xmlns:a16="http://schemas.microsoft.com/office/drawing/2014/main" val="1426755140"/>
                  </a:ext>
                </a:extLst>
              </a:tr>
              <a:tr h="123590">
                <a:tc>
                  <a:txBody>
                    <a:bodyPr/>
                    <a:lstStyle/>
                    <a:p>
                      <a:pPr algn="l" fontAlgn="b"/>
                      <a:r>
                        <a:rPr lang="en-US" sz="900" b="0" i="0" u="none" strike="noStrike">
                          <a:effectLst/>
                          <a:latin typeface="Calibri" panose="020F0502020204030204" pitchFamily="34" charset="0"/>
                        </a:rPr>
                        <a:t>Title II A/Student Support*</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$3,030,291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$1,395,737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$1,744,073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$1,744,073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$3,139,810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($1,286,218)</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-42.4%</a:t>
                      </a:r>
                    </a:p>
                  </a:txBody>
                  <a:tcPr marL="5536" marR="5536" marT="5536" marB="0" anchor="b">
                    <a:lnL>
                      <a:noFill/>
                    </a:lnL>
                    <a:lnR>
                      <a:noFill/>
                    </a:lnR>
                    <a:lnT>
                      <a:noFill/>
                    </a:lnT>
                    <a:lnB>
                      <a:noFill/>
                    </a:lnB>
                  </a:tcPr>
                </a:tc>
                <a:extLst>
                  <a:ext uri="{0D108BD9-81ED-4DB2-BD59-A6C34878D82A}">
                    <a16:rowId xmlns:a16="http://schemas.microsoft.com/office/drawing/2014/main" val="3467212989"/>
                  </a:ext>
                </a:extLst>
              </a:tr>
              <a:tr h="123590">
                <a:tc>
                  <a:txBody>
                    <a:bodyPr/>
                    <a:lstStyle/>
                    <a:p>
                      <a:pPr algn="l" fontAlgn="b"/>
                      <a:r>
                        <a:rPr lang="en-US" sz="900" b="0" i="0" u="none" strike="noStrike">
                          <a:effectLst/>
                          <a:latin typeface="Calibri" panose="020F0502020204030204" pitchFamily="34" charset="0"/>
                        </a:rPr>
                        <a:t>School Based Health/Parenting</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$1,399,459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$17,814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$1,394,594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$1,394,594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$1,412,408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($4,865)</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-0.3%</a:t>
                      </a:r>
                    </a:p>
                  </a:txBody>
                  <a:tcPr marL="5536" marR="5536" marT="5536" marB="0" anchor="b">
                    <a:lnL>
                      <a:noFill/>
                    </a:lnL>
                    <a:lnR>
                      <a:noFill/>
                    </a:lnR>
                    <a:lnT>
                      <a:noFill/>
                    </a:lnT>
                    <a:lnB>
                      <a:noFill/>
                    </a:lnB>
                  </a:tcPr>
                </a:tc>
                <a:extLst>
                  <a:ext uri="{0D108BD9-81ED-4DB2-BD59-A6C34878D82A}">
                    <a16:rowId xmlns:a16="http://schemas.microsoft.com/office/drawing/2014/main" val="1984167313"/>
                  </a:ext>
                </a:extLst>
              </a:tr>
              <a:tr h="123590">
                <a:tc>
                  <a:txBody>
                    <a:bodyPr/>
                    <a:lstStyle/>
                    <a:p>
                      <a:pPr algn="l" fontAlgn="b"/>
                      <a:r>
                        <a:rPr lang="en-US" sz="900" b="0" i="0" u="none" strike="noStrike">
                          <a:effectLst/>
                          <a:latin typeface="Calibri" panose="020F0502020204030204" pitchFamily="34" charset="0"/>
                        </a:rPr>
                        <a:t>Federal Magnet Grant*</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$4,972,659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$2,320,724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$2,320,724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($4,972,659)</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-100.0%</a:t>
                      </a:r>
                    </a:p>
                  </a:txBody>
                  <a:tcPr marL="5536" marR="5536" marT="5536" marB="0" anchor="b">
                    <a:lnL>
                      <a:noFill/>
                    </a:lnL>
                    <a:lnR>
                      <a:noFill/>
                    </a:lnR>
                    <a:lnT>
                      <a:noFill/>
                    </a:lnT>
                    <a:lnB>
                      <a:noFill/>
                    </a:lnB>
                  </a:tcPr>
                </a:tc>
                <a:extLst>
                  <a:ext uri="{0D108BD9-81ED-4DB2-BD59-A6C34878D82A}">
                    <a16:rowId xmlns:a16="http://schemas.microsoft.com/office/drawing/2014/main" val="2980457886"/>
                  </a:ext>
                </a:extLst>
              </a:tr>
              <a:tr h="123590">
                <a:tc>
                  <a:txBody>
                    <a:bodyPr/>
                    <a:lstStyle/>
                    <a:p>
                      <a:pPr algn="l" fontAlgn="b"/>
                      <a:r>
                        <a:rPr lang="en-US" sz="900" b="0" i="0" u="none" strike="noStrike">
                          <a:effectLst/>
                          <a:latin typeface="Calibri" panose="020F0502020204030204" pitchFamily="34" charset="0"/>
                        </a:rPr>
                        <a:t>State Bilingual/Title III/Immigrant</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$1,060,618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$211,304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$917,658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$917,658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$1,128,962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($142,960)</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-13.5%</a:t>
                      </a:r>
                    </a:p>
                  </a:txBody>
                  <a:tcPr marL="5536" marR="5536" marT="5536" marB="0" anchor="b">
                    <a:lnL>
                      <a:noFill/>
                    </a:lnL>
                    <a:lnR>
                      <a:noFill/>
                    </a:lnR>
                    <a:lnT>
                      <a:noFill/>
                    </a:lnT>
                    <a:lnB>
                      <a:noFill/>
                    </a:lnB>
                  </a:tcPr>
                </a:tc>
                <a:extLst>
                  <a:ext uri="{0D108BD9-81ED-4DB2-BD59-A6C34878D82A}">
                    <a16:rowId xmlns:a16="http://schemas.microsoft.com/office/drawing/2014/main" val="1931834444"/>
                  </a:ext>
                </a:extLst>
              </a:tr>
              <a:tr h="123590">
                <a:tc>
                  <a:txBody>
                    <a:bodyPr/>
                    <a:lstStyle/>
                    <a:p>
                      <a:pPr algn="l" fontAlgn="b"/>
                      <a:r>
                        <a:rPr lang="en-US" sz="900" b="0" i="0" u="none" strike="noStrike">
                          <a:effectLst/>
                          <a:latin typeface="Calibri" panose="020F0502020204030204" pitchFamily="34" charset="0"/>
                        </a:rPr>
                        <a:t>School Readiness/Family Resource</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$9,724,866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$140,963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$10,548,116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$10,548,116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$10,689,079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$823,250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8.5%</a:t>
                      </a:r>
                    </a:p>
                  </a:txBody>
                  <a:tcPr marL="5536" marR="5536" marT="5536" marB="0" anchor="b">
                    <a:lnL>
                      <a:noFill/>
                    </a:lnL>
                    <a:lnR>
                      <a:noFill/>
                    </a:lnR>
                    <a:lnT>
                      <a:noFill/>
                    </a:lnT>
                    <a:lnB>
                      <a:noFill/>
                    </a:lnB>
                  </a:tcPr>
                </a:tc>
                <a:extLst>
                  <a:ext uri="{0D108BD9-81ED-4DB2-BD59-A6C34878D82A}">
                    <a16:rowId xmlns:a16="http://schemas.microsoft.com/office/drawing/2014/main" val="4130843357"/>
                  </a:ext>
                </a:extLst>
              </a:tr>
              <a:tr h="123590">
                <a:tc>
                  <a:txBody>
                    <a:bodyPr/>
                    <a:lstStyle/>
                    <a:p>
                      <a:pPr algn="l" fontAlgn="b"/>
                      <a:r>
                        <a:rPr lang="en-US" sz="900" b="0" i="0" u="none" strike="noStrike">
                          <a:effectLst/>
                          <a:latin typeface="Calibri" panose="020F0502020204030204" pitchFamily="34" charset="0"/>
                        </a:rPr>
                        <a:t>Private Foundation</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$435,873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$272,168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$169,814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$169,814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$441,982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($266,059)</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-61.0%</a:t>
                      </a:r>
                    </a:p>
                  </a:txBody>
                  <a:tcPr marL="5536" marR="5536" marT="5536" marB="0" anchor="b">
                    <a:lnL>
                      <a:noFill/>
                    </a:lnL>
                    <a:lnR>
                      <a:noFill/>
                    </a:lnR>
                    <a:lnT>
                      <a:noFill/>
                    </a:lnT>
                    <a:lnB>
                      <a:noFill/>
                    </a:lnB>
                  </a:tcPr>
                </a:tc>
                <a:extLst>
                  <a:ext uri="{0D108BD9-81ED-4DB2-BD59-A6C34878D82A}">
                    <a16:rowId xmlns:a16="http://schemas.microsoft.com/office/drawing/2014/main" val="1294164920"/>
                  </a:ext>
                </a:extLst>
              </a:tr>
              <a:tr h="123590">
                <a:tc>
                  <a:txBody>
                    <a:bodyPr/>
                    <a:lstStyle/>
                    <a:p>
                      <a:pPr algn="l" fontAlgn="b"/>
                      <a:r>
                        <a:rPr lang="en-US" sz="900" b="0" i="0" u="none" strike="noStrike">
                          <a:effectLst/>
                          <a:latin typeface="Calibri" panose="020F0502020204030204" pitchFamily="34" charset="0"/>
                        </a:rPr>
                        <a:t>Title I/SIG*</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$16,717,400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$4,415,582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$13,346,044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$13,346,044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$17,761,626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($3,371,356)</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-20.2%</a:t>
                      </a:r>
                    </a:p>
                  </a:txBody>
                  <a:tcPr marL="5536" marR="5536" marT="5536" marB="0" anchor="b">
                    <a:lnL>
                      <a:noFill/>
                    </a:lnL>
                    <a:lnR>
                      <a:noFill/>
                    </a:lnR>
                    <a:lnT>
                      <a:noFill/>
                    </a:lnT>
                    <a:lnB>
                      <a:noFill/>
                    </a:lnB>
                  </a:tcPr>
                </a:tc>
                <a:extLst>
                  <a:ext uri="{0D108BD9-81ED-4DB2-BD59-A6C34878D82A}">
                    <a16:rowId xmlns:a16="http://schemas.microsoft.com/office/drawing/2014/main" val="3638177674"/>
                  </a:ext>
                </a:extLst>
              </a:tr>
              <a:tr h="123590">
                <a:tc>
                  <a:txBody>
                    <a:bodyPr/>
                    <a:lstStyle/>
                    <a:p>
                      <a:pPr algn="l" fontAlgn="b"/>
                      <a:r>
                        <a:rPr lang="en-US" sz="900" b="0" i="0" u="none" strike="noStrike">
                          <a:effectLst/>
                          <a:latin typeface="Calibri" panose="020F0502020204030204" pitchFamily="34" charset="0"/>
                        </a:rPr>
                        <a:t>Head Start - Federal*</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$7,686,198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$1,828,788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$7,776,206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$7,776,206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$9,604,994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$90,008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1.2%</a:t>
                      </a:r>
                    </a:p>
                  </a:txBody>
                  <a:tcPr marL="5536" marR="5536" marT="5536" marB="0" anchor="b">
                    <a:lnL>
                      <a:noFill/>
                    </a:lnL>
                    <a:lnR>
                      <a:noFill/>
                    </a:lnR>
                    <a:lnT>
                      <a:noFill/>
                    </a:lnT>
                    <a:lnB>
                      <a:noFill/>
                    </a:lnB>
                  </a:tcPr>
                </a:tc>
                <a:extLst>
                  <a:ext uri="{0D108BD9-81ED-4DB2-BD59-A6C34878D82A}">
                    <a16:rowId xmlns:a16="http://schemas.microsoft.com/office/drawing/2014/main" val="823436411"/>
                  </a:ext>
                </a:extLst>
              </a:tr>
              <a:tr h="123590">
                <a:tc>
                  <a:txBody>
                    <a:bodyPr/>
                    <a:lstStyle/>
                    <a:p>
                      <a:pPr algn="l" fontAlgn="b"/>
                      <a:r>
                        <a:rPr lang="en-US" sz="900" b="0" i="0" u="none" strike="noStrike">
                          <a:effectLst/>
                          <a:latin typeface="Calibri" panose="020F0502020204030204" pitchFamily="34" charset="0"/>
                        </a:rPr>
                        <a:t>Medicaid Reimbursement</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$219,642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$210,436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$210,436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$210,436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($9,206)</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-4.2%</a:t>
                      </a:r>
                    </a:p>
                  </a:txBody>
                  <a:tcPr marL="5536" marR="5536" marT="5536" marB="0" anchor="b">
                    <a:lnL>
                      <a:noFill/>
                    </a:lnL>
                    <a:lnR>
                      <a:noFill/>
                    </a:lnR>
                    <a:lnT>
                      <a:noFill/>
                    </a:lnT>
                    <a:lnB>
                      <a:noFill/>
                    </a:lnB>
                  </a:tcPr>
                </a:tc>
                <a:extLst>
                  <a:ext uri="{0D108BD9-81ED-4DB2-BD59-A6C34878D82A}">
                    <a16:rowId xmlns:a16="http://schemas.microsoft.com/office/drawing/2014/main" val="1919035484"/>
                  </a:ext>
                </a:extLst>
              </a:tr>
              <a:tr h="123590">
                <a:tc>
                  <a:txBody>
                    <a:bodyPr/>
                    <a:lstStyle/>
                    <a:p>
                      <a:pPr algn="l" fontAlgn="b"/>
                      <a:r>
                        <a:rPr lang="en-US" sz="900" b="0" i="0" u="none" strike="noStrike">
                          <a:effectLst/>
                          <a:latin typeface="Calibri" panose="020F0502020204030204" pitchFamily="34" charset="0"/>
                        </a:rPr>
                        <a:t>Manufacturing Pathways</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$2,000,000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$2,000,000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$2,000,000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$2,000,000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0.0%</a:t>
                      </a:r>
                    </a:p>
                  </a:txBody>
                  <a:tcPr marL="5536" marR="5536" marT="5536" marB="0" anchor="b">
                    <a:lnL>
                      <a:noFill/>
                    </a:lnL>
                    <a:lnR>
                      <a:noFill/>
                    </a:lnR>
                    <a:lnT>
                      <a:noFill/>
                    </a:lnT>
                    <a:lnB>
                      <a:noFill/>
                    </a:lnB>
                  </a:tcPr>
                </a:tc>
                <a:extLst>
                  <a:ext uri="{0D108BD9-81ED-4DB2-BD59-A6C34878D82A}">
                    <a16:rowId xmlns:a16="http://schemas.microsoft.com/office/drawing/2014/main" val="2711404398"/>
                  </a:ext>
                </a:extLst>
              </a:tr>
              <a:tr h="123590">
                <a:tc>
                  <a:txBody>
                    <a:bodyPr/>
                    <a:lstStyle/>
                    <a:p>
                      <a:pPr algn="l" fontAlgn="b"/>
                      <a:r>
                        <a:rPr lang="en-US" sz="800" b="0" i="0" u="none" strike="noStrike">
                          <a:effectLst/>
                          <a:latin typeface="Calibri" panose="020F0502020204030204" pitchFamily="34" charset="0"/>
                        </a:rPr>
                        <a:t>Alliance/Comm Network/Low Performing</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$20,876,678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$21,238,171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$21,238,171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$21,238,171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$361,493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1.7%</a:t>
                      </a:r>
                    </a:p>
                  </a:txBody>
                  <a:tcPr marL="5536" marR="5536" marT="5536" marB="0" anchor="b">
                    <a:lnL>
                      <a:noFill/>
                    </a:lnL>
                    <a:lnR>
                      <a:noFill/>
                    </a:lnR>
                    <a:lnT>
                      <a:noFill/>
                    </a:lnT>
                    <a:lnB>
                      <a:noFill/>
                    </a:lnB>
                  </a:tcPr>
                </a:tc>
                <a:extLst>
                  <a:ext uri="{0D108BD9-81ED-4DB2-BD59-A6C34878D82A}">
                    <a16:rowId xmlns:a16="http://schemas.microsoft.com/office/drawing/2014/main" val="2958024727"/>
                  </a:ext>
                </a:extLst>
              </a:tr>
              <a:tr h="123590">
                <a:tc>
                  <a:txBody>
                    <a:bodyPr/>
                    <a:lstStyle/>
                    <a:p>
                      <a:pPr algn="l" fontAlgn="b"/>
                      <a:r>
                        <a:rPr lang="en-US" sz="900" b="0" i="0" u="none" strike="noStrike">
                          <a:effectLst/>
                          <a:latin typeface="Calibri" panose="020F0502020204030204" pitchFamily="34" charset="0"/>
                        </a:rPr>
                        <a:t>State Misc Education Grants</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$29,417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$5,017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$32,855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$32,855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$37,872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$3,438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100.0%</a:t>
                      </a:r>
                    </a:p>
                  </a:txBody>
                  <a:tcPr marL="5536" marR="5536" marT="5536" marB="0" anchor="b">
                    <a:lnL>
                      <a:noFill/>
                    </a:lnL>
                    <a:lnR>
                      <a:noFill/>
                    </a:lnR>
                    <a:lnT>
                      <a:noFill/>
                    </a:lnT>
                    <a:lnB>
                      <a:noFill/>
                    </a:lnB>
                  </a:tcPr>
                </a:tc>
                <a:extLst>
                  <a:ext uri="{0D108BD9-81ED-4DB2-BD59-A6C34878D82A}">
                    <a16:rowId xmlns:a16="http://schemas.microsoft.com/office/drawing/2014/main" val="3347645792"/>
                  </a:ext>
                </a:extLst>
              </a:tr>
              <a:tr h="123590">
                <a:tc>
                  <a:txBody>
                    <a:bodyPr/>
                    <a:lstStyle/>
                    <a:p>
                      <a:pPr algn="l" fontAlgn="b"/>
                      <a:r>
                        <a:rPr lang="en-US" sz="900" b="0" i="0" u="none" strike="noStrike">
                          <a:effectLst/>
                          <a:latin typeface="Calibri" panose="020F0502020204030204" pitchFamily="34" charset="0"/>
                        </a:rPr>
                        <a:t>Open Choice</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$483,941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($483,941)</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-100.0%</a:t>
                      </a:r>
                    </a:p>
                  </a:txBody>
                  <a:tcPr marL="5536" marR="5536" marT="5536" marB="0" anchor="b">
                    <a:lnL>
                      <a:noFill/>
                    </a:lnL>
                    <a:lnR>
                      <a:noFill/>
                    </a:lnR>
                    <a:lnT>
                      <a:noFill/>
                    </a:lnT>
                    <a:lnB>
                      <a:noFill/>
                    </a:lnB>
                  </a:tcPr>
                </a:tc>
                <a:extLst>
                  <a:ext uri="{0D108BD9-81ED-4DB2-BD59-A6C34878D82A}">
                    <a16:rowId xmlns:a16="http://schemas.microsoft.com/office/drawing/2014/main" val="692861981"/>
                  </a:ext>
                </a:extLst>
              </a:tr>
              <a:tr h="123590">
                <a:tc>
                  <a:txBody>
                    <a:bodyPr/>
                    <a:lstStyle/>
                    <a:p>
                      <a:pPr algn="l" fontAlgn="b"/>
                      <a:r>
                        <a:rPr lang="en-US" sz="900" b="0" i="0" u="none" strike="noStrike">
                          <a:effectLst/>
                          <a:latin typeface="Calibri" panose="020F0502020204030204" pitchFamily="34" charset="0"/>
                        </a:rPr>
                        <a:t>Head Start - State</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$248,714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$130,759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$130,759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$130,759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($117,955)</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-47.4%</a:t>
                      </a:r>
                    </a:p>
                  </a:txBody>
                  <a:tcPr marL="5536" marR="5536" marT="5536" marB="0" anchor="b">
                    <a:lnL>
                      <a:noFill/>
                    </a:lnL>
                    <a:lnR>
                      <a:noFill/>
                    </a:lnR>
                    <a:lnT>
                      <a:noFill/>
                    </a:lnT>
                    <a:lnB>
                      <a:noFill/>
                    </a:lnB>
                  </a:tcPr>
                </a:tc>
                <a:extLst>
                  <a:ext uri="{0D108BD9-81ED-4DB2-BD59-A6C34878D82A}">
                    <a16:rowId xmlns:a16="http://schemas.microsoft.com/office/drawing/2014/main" val="4075348442"/>
                  </a:ext>
                </a:extLst>
              </a:tr>
              <a:tr h="123590">
                <a:tc>
                  <a:txBody>
                    <a:bodyPr/>
                    <a:lstStyle/>
                    <a:p>
                      <a:pPr algn="l" fontAlgn="b"/>
                      <a:r>
                        <a:rPr lang="en-US" sz="900" b="0" i="0" u="none" strike="noStrike">
                          <a:effectLst/>
                          <a:latin typeface="Calibri" panose="020F0502020204030204" pitchFamily="34" charset="0"/>
                        </a:rPr>
                        <a:t>Priority/21st Century*</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$6,037,905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$216,710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$5,440,480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$5,440,480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$5,657,190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($597,425)</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-9.9%</a:t>
                      </a:r>
                    </a:p>
                  </a:txBody>
                  <a:tcPr marL="5536" marR="5536" marT="5536" marB="0" anchor="b">
                    <a:lnL>
                      <a:noFill/>
                    </a:lnL>
                    <a:lnR>
                      <a:noFill/>
                    </a:lnR>
                    <a:lnT>
                      <a:noFill/>
                    </a:lnT>
                    <a:lnB>
                      <a:noFill/>
                    </a:lnB>
                  </a:tcPr>
                </a:tc>
                <a:extLst>
                  <a:ext uri="{0D108BD9-81ED-4DB2-BD59-A6C34878D82A}">
                    <a16:rowId xmlns:a16="http://schemas.microsoft.com/office/drawing/2014/main" val="2235233716"/>
                  </a:ext>
                </a:extLst>
              </a:tr>
              <a:tr h="123590">
                <a:tc>
                  <a:txBody>
                    <a:bodyPr/>
                    <a:lstStyle/>
                    <a:p>
                      <a:pPr algn="l" fontAlgn="b"/>
                      <a:r>
                        <a:rPr lang="en-US" sz="900" b="0" i="0" u="none" strike="noStrike">
                          <a:effectLst/>
                          <a:latin typeface="Calibri" panose="020F0502020204030204" pitchFamily="34" charset="0"/>
                        </a:rPr>
                        <a:t>Jobs for CT Youth</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$29,307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$20,500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$20,500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$20,500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($8,807)</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-30.1%</a:t>
                      </a:r>
                    </a:p>
                  </a:txBody>
                  <a:tcPr marL="5536" marR="5536" marT="5536" marB="0" anchor="b">
                    <a:lnL>
                      <a:noFill/>
                    </a:lnL>
                    <a:lnR>
                      <a:noFill/>
                    </a:lnR>
                    <a:lnT>
                      <a:noFill/>
                    </a:lnT>
                    <a:lnB>
                      <a:noFill/>
                    </a:lnB>
                  </a:tcPr>
                </a:tc>
                <a:extLst>
                  <a:ext uri="{0D108BD9-81ED-4DB2-BD59-A6C34878D82A}">
                    <a16:rowId xmlns:a16="http://schemas.microsoft.com/office/drawing/2014/main" val="1298159537"/>
                  </a:ext>
                </a:extLst>
              </a:tr>
              <a:tr h="123590">
                <a:tc>
                  <a:txBody>
                    <a:bodyPr/>
                    <a:lstStyle/>
                    <a:p>
                      <a:pPr algn="l" fontAlgn="b"/>
                      <a:r>
                        <a:rPr lang="en-US" sz="900" b="0" i="0" u="none" strike="noStrike">
                          <a:effectLst/>
                          <a:latin typeface="Calibri" panose="020F0502020204030204" pitchFamily="34" charset="0"/>
                        </a:rPr>
                        <a:t>ARP After School</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$90,000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$90,000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$90,000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$90,000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0.0%</a:t>
                      </a:r>
                    </a:p>
                  </a:txBody>
                  <a:tcPr marL="5536" marR="5536" marT="5536" marB="0" anchor="b">
                    <a:lnL>
                      <a:noFill/>
                    </a:lnL>
                    <a:lnR>
                      <a:noFill/>
                    </a:lnR>
                    <a:lnT>
                      <a:noFill/>
                    </a:lnT>
                    <a:lnB>
                      <a:noFill/>
                    </a:lnB>
                  </a:tcPr>
                </a:tc>
                <a:extLst>
                  <a:ext uri="{0D108BD9-81ED-4DB2-BD59-A6C34878D82A}">
                    <a16:rowId xmlns:a16="http://schemas.microsoft.com/office/drawing/2014/main" val="3749375944"/>
                  </a:ext>
                </a:extLst>
              </a:tr>
              <a:tr h="123590">
                <a:tc>
                  <a:txBody>
                    <a:bodyPr/>
                    <a:lstStyle/>
                    <a:p>
                      <a:pPr algn="l" fontAlgn="b"/>
                      <a:r>
                        <a:rPr lang="en-US" sz="900" b="0" i="0" u="none" strike="noStrike">
                          <a:effectLst/>
                          <a:latin typeface="Calibri" panose="020F0502020204030204" pitchFamily="34" charset="0"/>
                        </a:rPr>
                        <a:t>ESSER*</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$1,750,667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($1,750,667)</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-100.0%</a:t>
                      </a:r>
                    </a:p>
                  </a:txBody>
                  <a:tcPr marL="5536" marR="5536" marT="5536" marB="0" anchor="b">
                    <a:lnL>
                      <a:noFill/>
                    </a:lnL>
                    <a:lnR>
                      <a:noFill/>
                    </a:lnR>
                    <a:lnT>
                      <a:noFill/>
                    </a:lnT>
                    <a:lnB>
                      <a:noFill/>
                    </a:lnB>
                  </a:tcPr>
                </a:tc>
                <a:extLst>
                  <a:ext uri="{0D108BD9-81ED-4DB2-BD59-A6C34878D82A}">
                    <a16:rowId xmlns:a16="http://schemas.microsoft.com/office/drawing/2014/main" val="1393310723"/>
                  </a:ext>
                </a:extLst>
              </a:tr>
              <a:tr h="123590">
                <a:tc>
                  <a:txBody>
                    <a:bodyPr/>
                    <a:lstStyle/>
                    <a:p>
                      <a:pPr algn="l" fontAlgn="b"/>
                      <a:r>
                        <a:rPr lang="en-US" sz="900" b="0" i="0" u="none" strike="noStrike">
                          <a:effectLst/>
                          <a:latin typeface="Calibri" panose="020F0502020204030204" pitchFamily="34" charset="0"/>
                        </a:rPr>
                        <a:t>ESSER II</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$37,398,032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$19,981,102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$19,981,102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($37,398,032)</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-100.0%</a:t>
                      </a:r>
                    </a:p>
                  </a:txBody>
                  <a:tcPr marL="5536" marR="5536" marT="5536" marB="0" anchor="b">
                    <a:lnL>
                      <a:noFill/>
                    </a:lnL>
                    <a:lnR>
                      <a:noFill/>
                    </a:lnR>
                    <a:lnT>
                      <a:noFill/>
                    </a:lnT>
                    <a:lnB>
                      <a:noFill/>
                    </a:lnB>
                  </a:tcPr>
                </a:tc>
                <a:extLst>
                  <a:ext uri="{0D108BD9-81ED-4DB2-BD59-A6C34878D82A}">
                    <a16:rowId xmlns:a16="http://schemas.microsoft.com/office/drawing/2014/main" val="377186145"/>
                  </a:ext>
                </a:extLst>
              </a:tr>
              <a:tr h="123590">
                <a:tc>
                  <a:txBody>
                    <a:bodyPr/>
                    <a:lstStyle/>
                    <a:p>
                      <a:pPr algn="l" fontAlgn="b"/>
                      <a:r>
                        <a:rPr lang="en-US" sz="900" b="0" i="0" u="none" strike="noStrike">
                          <a:effectLst/>
                          <a:latin typeface="Calibri" panose="020F0502020204030204" pitchFamily="34" charset="0"/>
                        </a:rPr>
                        <a:t>ARP ESSER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$80,017,233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$69,214,187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$69,214,187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($80,017,233)</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0.0%</a:t>
                      </a:r>
                    </a:p>
                  </a:txBody>
                  <a:tcPr marL="5536" marR="5536" marT="5536" marB="0" anchor="b">
                    <a:lnL>
                      <a:noFill/>
                    </a:lnL>
                    <a:lnR>
                      <a:noFill/>
                    </a:lnR>
                    <a:lnT>
                      <a:noFill/>
                    </a:lnT>
                    <a:lnB>
                      <a:noFill/>
                    </a:lnB>
                  </a:tcPr>
                </a:tc>
                <a:extLst>
                  <a:ext uri="{0D108BD9-81ED-4DB2-BD59-A6C34878D82A}">
                    <a16:rowId xmlns:a16="http://schemas.microsoft.com/office/drawing/2014/main" val="3404249997"/>
                  </a:ext>
                </a:extLst>
              </a:tr>
              <a:tr h="123590">
                <a:tc>
                  <a:txBody>
                    <a:bodyPr/>
                    <a:lstStyle/>
                    <a:p>
                      <a:pPr algn="l" fontAlgn="b"/>
                      <a:r>
                        <a:rPr lang="en-US" sz="900" b="0" i="0" u="none" strike="noStrike">
                          <a:effectLst/>
                          <a:latin typeface="Calibri" panose="020F0502020204030204" pitchFamily="34" charset="0"/>
                        </a:rPr>
                        <a:t>ARP ESSER Special Education</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$1,951,134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$1,551,134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$1,551,134 </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($1,951,134)</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0.0%</a:t>
                      </a:r>
                    </a:p>
                  </a:txBody>
                  <a:tcPr marL="5536" marR="5536" marT="5536" marB="0" anchor="b">
                    <a:lnL>
                      <a:noFill/>
                    </a:lnL>
                    <a:lnR>
                      <a:noFill/>
                    </a:lnR>
                    <a:lnT>
                      <a:noFill/>
                    </a:lnT>
                    <a:lnB>
                      <a:noFill/>
                    </a:lnB>
                  </a:tcPr>
                </a:tc>
                <a:extLst>
                  <a:ext uri="{0D108BD9-81ED-4DB2-BD59-A6C34878D82A}">
                    <a16:rowId xmlns:a16="http://schemas.microsoft.com/office/drawing/2014/main" val="1264966625"/>
                  </a:ext>
                </a:extLst>
              </a:tr>
              <a:tr h="123590">
                <a:tc>
                  <a:txBody>
                    <a:bodyPr/>
                    <a:lstStyle/>
                    <a:p>
                      <a:pPr algn="l" fontAlgn="b"/>
                      <a:r>
                        <a:rPr lang="en-US" sz="900" b="0" i="0" u="none" strike="noStrike">
                          <a:effectLst/>
                          <a:latin typeface="Calibri" panose="020F0502020204030204" pitchFamily="34" charset="0"/>
                        </a:rPr>
                        <a:t>ARP ESSER Homeless Youth</a:t>
                      </a: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$472,682 </a:t>
                      </a:r>
                    </a:p>
                  </a:txBody>
                  <a:tcPr marL="5536" marR="5536" marT="5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$472,682 </a:t>
                      </a:r>
                    </a:p>
                  </a:txBody>
                  <a:tcPr marL="5536" marR="5536" marT="5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a:t>
                      </a:r>
                    </a:p>
                  </a:txBody>
                  <a:tcPr marL="5536" marR="5536" marT="5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a:t>
                      </a:r>
                    </a:p>
                  </a:txBody>
                  <a:tcPr marL="5536" marR="5536" marT="5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$472,682 </a:t>
                      </a:r>
                    </a:p>
                  </a:txBody>
                  <a:tcPr marL="5536" marR="5536" marT="5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($472,682)</a:t>
                      </a:r>
                    </a:p>
                  </a:txBody>
                  <a:tcPr marL="5536" marR="5536" marT="553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Calibri" panose="020F0502020204030204" pitchFamily="34" charset="0"/>
                        </a:rPr>
                        <a:t>0.0%</a:t>
                      </a:r>
                    </a:p>
                  </a:txBody>
                  <a:tcPr marL="5536" marR="5536" marT="5536"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8579712"/>
                  </a:ext>
                </a:extLst>
              </a:tr>
              <a:tr h="123590">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r" fontAlgn="b"/>
                      <a:r>
                        <a:rPr lang="en-US" sz="900" b="0" i="0" u="none" strike="noStrike">
                          <a:effectLst/>
                          <a:latin typeface="Calibri" panose="020F0502020204030204" pitchFamily="34" charset="0"/>
                        </a:rPr>
                        <a:t>$206,567,259 </a:t>
                      </a:r>
                    </a:p>
                  </a:txBody>
                  <a:tcPr marL="5536" marR="5536" marT="5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effectLst/>
                          <a:latin typeface="Calibri" panose="020F0502020204030204" pitchFamily="34" charset="0"/>
                        </a:rPr>
                        <a:t>$103,511,577 </a:t>
                      </a:r>
                    </a:p>
                  </a:txBody>
                  <a:tcPr marL="5536" marR="5536" marT="5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effectLst/>
                          <a:latin typeface="Calibri" panose="020F0502020204030204" pitchFamily="34" charset="0"/>
                        </a:rPr>
                        <a:t>$75,597,780 </a:t>
                      </a:r>
                    </a:p>
                  </a:txBody>
                  <a:tcPr marL="5536" marR="5536" marT="5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effectLst/>
                          <a:latin typeface="Calibri" panose="020F0502020204030204" pitchFamily="34" charset="0"/>
                        </a:rPr>
                        <a:t>$0 </a:t>
                      </a:r>
                    </a:p>
                  </a:txBody>
                  <a:tcPr marL="5536" marR="5536" marT="5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effectLst/>
                          <a:latin typeface="Calibri" panose="020F0502020204030204" pitchFamily="34" charset="0"/>
                        </a:rPr>
                        <a:t>$75,597,780 </a:t>
                      </a:r>
                    </a:p>
                  </a:txBody>
                  <a:tcPr marL="5536" marR="5536" marT="5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effectLst/>
                          <a:latin typeface="Calibri" panose="020F0502020204030204" pitchFamily="34" charset="0"/>
                        </a:rPr>
                        <a:t>$179,109,357 </a:t>
                      </a:r>
                    </a:p>
                  </a:txBody>
                  <a:tcPr marL="5536" marR="5536" marT="5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effectLst/>
                          <a:latin typeface="Calibri" panose="020F0502020204030204" pitchFamily="34" charset="0"/>
                        </a:rPr>
                        <a:t>($130,969,479)</a:t>
                      </a:r>
                    </a:p>
                  </a:txBody>
                  <a:tcPr marL="5536" marR="5536" marT="553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effectLst/>
                          <a:latin typeface="Calibri" panose="020F0502020204030204" pitchFamily="34" charset="0"/>
                        </a:rPr>
                        <a:t>-63.4%</a:t>
                      </a:r>
                    </a:p>
                  </a:txBody>
                  <a:tcPr marL="5536" marR="5536" marT="553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27901007"/>
                  </a:ext>
                </a:extLst>
              </a:tr>
              <a:tr h="741543">
                <a:tc>
                  <a:txBody>
                    <a:bodyPr/>
                    <a:lstStyle/>
                    <a:p>
                      <a:pPr algn="l" fontAlgn="b"/>
                      <a:r>
                        <a:rPr lang="en-US" sz="900" b="0" i="0" u="none" strike="noStrike">
                          <a:effectLst/>
                          <a:latin typeface="Calibri" panose="020F0502020204030204" pitchFamily="34" charset="0"/>
                        </a:rPr>
                        <a:t>*As a result of Covid 19 federal grants were awarded an extension to spend funds in fiscal year 2020-21, 2021-22 and recently received extension into FY23</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l" fontAlgn="b"/>
                      <a:r>
                        <a:rPr lang="en-US" sz="900" b="0" i="0" u="none" strike="noStrike">
                          <a:effectLst/>
                          <a:latin typeface="Calibri" panose="020F0502020204030204" pitchFamily="34" charset="0"/>
                        </a:rPr>
                        <a:t> </a:t>
                      </a: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l" fontAlgn="b"/>
                      <a:endParaRPr lang="en-US" sz="900" b="0" i="0" u="none" strike="noStrike">
                        <a:effectLst/>
                        <a:latin typeface="Calibri" panose="020F0502020204030204" pitchFamily="34" charset="0"/>
                      </a:endParaRPr>
                    </a:p>
                  </a:txBody>
                  <a:tcPr marL="5536" marR="5536" marT="5536" marB="0" anchor="b">
                    <a:lnL>
                      <a:noFill/>
                    </a:lnL>
                    <a:lnR>
                      <a:noFill/>
                    </a:lnR>
                    <a:lnT>
                      <a:noFill/>
                    </a:lnT>
                    <a:lnB>
                      <a:noFill/>
                    </a:lnB>
                  </a:tcPr>
                </a:tc>
                <a:tc>
                  <a:txBody>
                    <a:bodyPr/>
                    <a:lstStyle/>
                    <a:p>
                      <a:pPr algn="l" fontAlgn="b"/>
                      <a:endParaRPr lang="en-US" sz="900" b="0" i="0" u="none" strike="noStrike" dirty="0">
                        <a:effectLst/>
                        <a:latin typeface="Calibri" panose="020F0502020204030204" pitchFamily="34" charset="0"/>
                      </a:endParaRPr>
                    </a:p>
                  </a:txBody>
                  <a:tcPr marL="5536" marR="5536" marT="5536" marB="0" anchor="b">
                    <a:lnL>
                      <a:noFill/>
                    </a:lnL>
                    <a:lnR>
                      <a:noFill/>
                    </a:lnR>
                    <a:lnT>
                      <a:noFill/>
                    </a:lnT>
                    <a:lnB>
                      <a:noFill/>
                    </a:lnB>
                  </a:tcPr>
                </a:tc>
                <a:extLst>
                  <a:ext uri="{0D108BD9-81ED-4DB2-BD59-A6C34878D82A}">
                    <a16:rowId xmlns:a16="http://schemas.microsoft.com/office/drawing/2014/main" val="3616107517"/>
                  </a:ext>
                </a:extLst>
              </a:tr>
            </a:tbl>
          </a:graphicData>
        </a:graphic>
      </p:graphicFrame>
    </p:spTree>
    <p:extLst>
      <p:ext uri="{BB962C8B-B14F-4D97-AF65-F5344CB8AC3E}">
        <p14:creationId xmlns:p14="http://schemas.microsoft.com/office/powerpoint/2010/main" val="645976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7EC49E4-490B-3448-ABB7-1E001E8E0F8E}" type="slidenum">
              <a:rPr lang="en-US" smtClean="0"/>
              <a:t>19</a:t>
            </a:fld>
            <a:endParaRPr lang="en-US" dirty="0"/>
          </a:p>
        </p:txBody>
      </p:sp>
      <p:sp>
        <p:nvSpPr>
          <p:cNvPr id="5" name="Title 1"/>
          <p:cNvSpPr txBox="1">
            <a:spLocks/>
          </p:cNvSpPr>
          <p:nvPr/>
        </p:nvSpPr>
        <p:spPr bwMode="auto">
          <a:xfrm>
            <a:off x="113568" y="175160"/>
            <a:ext cx="7043370"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Grants Revenue</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2921" y="188005"/>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hart 6"/>
          <p:cNvGraphicFramePr>
            <a:graphicFrameLocks/>
          </p:cNvGraphicFramePr>
          <p:nvPr>
            <p:extLst>
              <p:ext uri="{D42A27DB-BD31-4B8C-83A1-F6EECF244321}">
                <p14:modId xmlns:p14="http://schemas.microsoft.com/office/powerpoint/2010/main" val="3063790915"/>
              </p:ext>
            </p:extLst>
          </p:nvPr>
        </p:nvGraphicFramePr>
        <p:xfrm>
          <a:off x="113568" y="811762"/>
          <a:ext cx="8573232" cy="5756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844520281"/>
              </p:ext>
            </p:extLst>
          </p:nvPr>
        </p:nvGraphicFramePr>
        <p:xfrm>
          <a:off x="204186" y="675973"/>
          <a:ext cx="8482613" cy="60455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886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2</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7" y="877746"/>
            <a:ext cx="8667748" cy="5540639"/>
          </a:xfrm>
          <a:prstGeom prst="rect">
            <a:avLst/>
          </a:prstGeom>
        </p:spPr>
      </p:pic>
      <p:sp>
        <p:nvSpPr>
          <p:cNvPr id="4" name="TextBox 3"/>
          <p:cNvSpPr txBox="1"/>
          <p:nvPr/>
        </p:nvSpPr>
        <p:spPr>
          <a:xfrm>
            <a:off x="219077" y="317333"/>
            <a:ext cx="5082685"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STRATEGIC PLAN : SY 2020-2024</a:t>
            </a:r>
          </a:p>
        </p:txBody>
      </p:sp>
    </p:spTree>
    <p:extLst>
      <p:ext uri="{BB962C8B-B14F-4D97-AF65-F5344CB8AC3E}">
        <p14:creationId xmlns:p14="http://schemas.microsoft.com/office/powerpoint/2010/main" val="3759946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7EC49E4-490B-3448-ABB7-1E001E8E0F8E}" type="slidenum">
              <a:rPr lang="en-US" smtClean="0"/>
              <a:t>20</a:t>
            </a:fld>
            <a:endParaRPr lang="en-US" dirty="0"/>
          </a:p>
        </p:txBody>
      </p:sp>
      <p:sp>
        <p:nvSpPr>
          <p:cNvPr id="5" name="Title 1"/>
          <p:cNvSpPr txBox="1">
            <a:spLocks/>
          </p:cNvSpPr>
          <p:nvPr/>
        </p:nvSpPr>
        <p:spPr bwMode="auto">
          <a:xfrm>
            <a:off x="113568" y="175160"/>
            <a:ext cx="7043370"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endParaRPr lang="en-US" altLang="en-US" dirty="0">
              <a:solidFill>
                <a:schemeClr val="bg1"/>
              </a:solidFill>
              <a:latin typeface="Times New Roman" pitchFamily="18" charset="0"/>
              <a:cs typeface="Times New Roman" pitchFamily="18" charset="0"/>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2921" y="188005"/>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sking Defining Questions - Excelsior College OW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03565"/>
            <a:ext cx="8382000" cy="5539940"/>
          </a:xfrm>
          <a:prstGeom prst="rect">
            <a:avLst/>
          </a:prstGeom>
        </p:spPr>
      </p:pic>
    </p:spTree>
    <p:extLst>
      <p:ext uri="{BB962C8B-B14F-4D97-AF65-F5344CB8AC3E}">
        <p14:creationId xmlns:p14="http://schemas.microsoft.com/office/powerpoint/2010/main" val="1349977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862" y="1037492"/>
            <a:ext cx="8229600" cy="4525963"/>
          </a:xfrm>
        </p:spPr>
        <p:txBody>
          <a:bodyPr>
            <a:normAutofit/>
          </a:bodyPr>
          <a:lstStyle/>
          <a:p>
            <a:pPr>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Monthly Financial Report General Funds as of April 30, 2023</a:t>
            </a:r>
          </a:p>
          <a:p>
            <a:pPr>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Monthly Financial Report Special Funds as of April 30, 2023	</a:t>
            </a:r>
          </a:p>
          <a:p>
            <a:pPr>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EC49E4-490B-3448-ABB7-1E001E8E0F8E}" type="slidenum">
              <a:rPr lang="en-US" smtClean="0"/>
              <a:t>3</a:t>
            </a:fld>
            <a:endParaRPr lang="en-US" dirty="0"/>
          </a:p>
        </p:txBody>
      </p:sp>
      <p:sp>
        <p:nvSpPr>
          <p:cNvPr id="5" name="Title 1"/>
          <p:cNvSpPr txBox="1">
            <a:spLocks/>
          </p:cNvSpPr>
          <p:nvPr/>
        </p:nvSpPr>
        <p:spPr bwMode="auto">
          <a:xfrm>
            <a:off x="78399" y="237217"/>
            <a:ext cx="7553323" cy="41323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What is included in this report</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3608" y="244597"/>
            <a:ext cx="1308588" cy="4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32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862" y="1037492"/>
            <a:ext cx="8229600" cy="4887447"/>
          </a:xfrm>
        </p:spPr>
        <p:txBody>
          <a:bodyPr>
            <a:normAutofit lnSpcReduction="10000"/>
          </a:bodyPr>
          <a:lstStyle/>
          <a:p>
            <a:pPr>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Total expenditures through </a:t>
            </a:r>
            <a:r>
              <a:rPr lang="en-US" dirty="0" smtClean="0">
                <a:latin typeface="Times New Roman" panose="02020603050405020304" pitchFamily="18" charset="0"/>
                <a:cs typeface="Times New Roman" panose="02020603050405020304" pitchFamily="18" charset="0"/>
              </a:rPr>
              <a:t>04/30/23 </a:t>
            </a:r>
            <a:r>
              <a:rPr lang="en-US" dirty="0">
                <a:latin typeface="Times New Roman" panose="02020603050405020304" pitchFamily="18" charset="0"/>
                <a:cs typeface="Times New Roman" panose="02020603050405020304" pitchFamily="18" charset="0"/>
              </a:rPr>
              <a:t>are </a:t>
            </a:r>
            <a:r>
              <a:rPr lang="en-US"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205.2</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million.</a:t>
            </a:r>
          </a:p>
          <a:p>
            <a:pPr>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General Fund expenditures incurred through 04/30/23 are $138.4 million or 70.8% of the adopted budget.</a:t>
            </a:r>
          </a:p>
          <a:p>
            <a:pPr>
              <a:buFont typeface="Arial" panose="020B0604020202020204" pitchFamily="34" charset="0"/>
              <a:buChar char="•"/>
              <a:defRP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Grant expenditures incurred through 04/30/23 are </a:t>
            </a:r>
            <a:r>
              <a:rPr lang="en-US" dirty="0" smtClean="0">
                <a:latin typeface="Times New Roman" panose="02020603050405020304" pitchFamily="18" charset="0"/>
                <a:cs typeface="Times New Roman" panose="02020603050405020304" pitchFamily="18" charset="0"/>
              </a:rPr>
              <a:t>$ 66.8 </a:t>
            </a:r>
            <a:r>
              <a:rPr lang="en-US" dirty="0">
                <a:latin typeface="Times New Roman" panose="02020603050405020304" pitchFamily="18" charset="0"/>
                <a:cs typeface="Times New Roman" panose="02020603050405020304" pitchFamily="18" charset="0"/>
              </a:rPr>
              <a:t>million or </a:t>
            </a:r>
            <a:r>
              <a:rPr lang="en-US" dirty="0" smtClean="0">
                <a:latin typeface="Times New Roman" panose="02020603050405020304" pitchFamily="18" charset="0"/>
                <a:cs typeface="Times New Roman" panose="02020603050405020304" pitchFamily="18" charset="0"/>
              </a:rPr>
              <a:t>49% </a:t>
            </a:r>
            <a:r>
              <a:rPr lang="en-US" dirty="0">
                <a:latin typeface="Times New Roman" panose="02020603050405020304" pitchFamily="18" charset="0"/>
                <a:cs typeface="Times New Roman" panose="02020603050405020304" pitchFamily="18" charset="0"/>
              </a:rPr>
              <a:t>of the current grant revenue.</a:t>
            </a:r>
          </a:p>
        </p:txBody>
      </p:sp>
      <p:sp>
        <p:nvSpPr>
          <p:cNvPr id="4" name="Slide Number Placeholder 3"/>
          <p:cNvSpPr>
            <a:spLocks noGrp="1"/>
          </p:cNvSpPr>
          <p:nvPr>
            <p:ph type="sldNum" sz="quarter" idx="12"/>
          </p:nvPr>
        </p:nvSpPr>
        <p:spPr/>
        <p:txBody>
          <a:bodyPr/>
          <a:lstStyle/>
          <a:p>
            <a:fld id="{37EC49E4-490B-3448-ABB7-1E001E8E0F8E}" type="slidenum">
              <a:rPr lang="en-US" smtClean="0"/>
              <a:t>4</a:t>
            </a:fld>
            <a:endParaRPr lang="en-US" dirty="0"/>
          </a:p>
        </p:txBody>
      </p:sp>
      <p:sp>
        <p:nvSpPr>
          <p:cNvPr id="5" name="Title 1"/>
          <p:cNvSpPr txBox="1">
            <a:spLocks/>
          </p:cNvSpPr>
          <p:nvPr/>
        </p:nvSpPr>
        <p:spPr bwMode="auto">
          <a:xfrm>
            <a:off x="78399" y="237217"/>
            <a:ext cx="7553323" cy="41323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Summary of Expenses</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3608" y="244597"/>
            <a:ext cx="1308588" cy="4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883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General Fund</a:t>
            </a: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7EC49E4-490B-3448-ABB7-1E001E8E0F8E}" type="slidenum">
              <a:rPr lang="en-US" smtClean="0"/>
              <a:t>5</a:t>
            </a:fld>
            <a:endParaRPr lang="en-US" dirty="0"/>
          </a:p>
        </p:txBody>
      </p:sp>
      <p:sp>
        <p:nvSpPr>
          <p:cNvPr id="6" name="Rectangle 5"/>
          <p:cNvSpPr/>
          <p:nvPr/>
        </p:nvSpPr>
        <p:spPr>
          <a:xfrm>
            <a:off x="499192" y="1439619"/>
            <a:ext cx="7777163" cy="396185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b="1" dirty="0">
                <a:solidFill>
                  <a:schemeClr val="tx1"/>
                </a:solidFill>
                <a:latin typeface="Times New Roman" panose="02020603050405020304" pitchFamily="18" charset="0"/>
                <a:cs typeface="Times New Roman" panose="02020603050405020304" pitchFamily="18" charset="0"/>
              </a:rPr>
              <a:t>Financial Report – General Fund</a:t>
            </a:r>
          </a:p>
          <a:p>
            <a:pPr algn="ctr">
              <a:defRPr/>
            </a:pPr>
            <a:r>
              <a:rPr lang="en-US" sz="3200" b="1" dirty="0">
                <a:solidFill>
                  <a:schemeClr val="tx1"/>
                </a:solidFill>
                <a:latin typeface="Times New Roman" panose="02020603050405020304" pitchFamily="18" charset="0"/>
                <a:cs typeface="Times New Roman" panose="02020603050405020304" pitchFamily="18" charset="0"/>
              </a:rPr>
              <a:t>April, 2023</a:t>
            </a:r>
          </a:p>
        </p:txBody>
      </p:sp>
    </p:spTree>
    <p:extLst>
      <p:ext uri="{BB962C8B-B14F-4D97-AF65-F5344CB8AC3E}">
        <p14:creationId xmlns:p14="http://schemas.microsoft.com/office/powerpoint/2010/main" val="97315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Times New Roman" pitchFamily="18" charset="0"/>
              </a:rPr>
              <a:t>General Fund/Operating</a:t>
            </a:r>
            <a:r>
              <a:rPr kumimoji="0" lang="en-US" altLang="en-US" sz="2400" b="0" i="0" u="none" strike="noStrike" kern="1200" cap="none" spc="0" normalizeH="0" noProof="0" dirty="0">
                <a:ln>
                  <a:noFill/>
                </a:ln>
                <a:solidFill>
                  <a:prstClr val="white"/>
                </a:solidFill>
                <a:effectLst/>
                <a:uLnTx/>
                <a:uFillTx/>
                <a:latin typeface="Times New Roman" pitchFamily="18" charset="0"/>
                <a:ea typeface="MS PGothic" pitchFamily="34" charset="-128"/>
                <a:cs typeface="Times New Roman" pitchFamily="18" charset="0"/>
              </a:rPr>
              <a:t> Budget</a:t>
            </a:r>
            <a:endParaRPr kumimoji="0" lang="en-US" altLang="en-US" sz="2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Times New Roman" pitchFamily="18" charset="0"/>
            </a:endParaRPr>
          </a:p>
        </p:txBody>
      </p:sp>
      <p:pic>
        <p:nvPicPr>
          <p:cNvPr id="2048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6553200" y="6531428"/>
            <a:ext cx="2133600" cy="32657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EC49E4-490B-3448-ABB7-1E001E8E0F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7" name="Object 6">
            <a:extLst>
              <a:ext uri="{FF2B5EF4-FFF2-40B4-BE49-F238E27FC236}">
                <a16:creationId xmlns:a16="http://schemas.microsoft.com/office/drawing/2014/main" id="{70A997E5-C9C2-419B-880C-604D4AA83059}"/>
              </a:ext>
            </a:extLst>
          </p:cNvPr>
          <p:cNvGraphicFramePr>
            <a:graphicFrameLocks noChangeAspect="1"/>
          </p:cNvGraphicFramePr>
          <p:nvPr>
            <p:extLst>
              <p:ext uri="{D42A27DB-BD31-4B8C-83A1-F6EECF244321}">
                <p14:modId xmlns:p14="http://schemas.microsoft.com/office/powerpoint/2010/main" val="2007899593"/>
              </p:ext>
            </p:extLst>
          </p:nvPr>
        </p:nvGraphicFramePr>
        <p:xfrm>
          <a:off x="408373" y="905523"/>
          <a:ext cx="8478452" cy="5308846"/>
        </p:xfrm>
        <a:graphic>
          <a:graphicData uri="http://schemas.openxmlformats.org/presentationml/2006/ole">
            <mc:AlternateContent xmlns:mc="http://schemas.openxmlformats.org/markup-compatibility/2006">
              <mc:Choice xmlns:v="urn:schemas-microsoft-com:vml" Requires="v">
                <p:oleObj spid="_x0000_s1032" name="Worksheet" r:id="rId5" imgW="9829713" imgH="5762458" progId="Excel.Sheet.12">
                  <p:embed/>
                </p:oleObj>
              </mc:Choice>
              <mc:Fallback>
                <p:oleObj name="Worksheet" r:id="rId5" imgW="9829713" imgH="5762458" progId="Excel.Sheet.12">
                  <p:embed/>
                  <p:pic>
                    <p:nvPicPr>
                      <p:cNvPr id="0" name=""/>
                      <p:cNvPicPr/>
                      <p:nvPr/>
                    </p:nvPicPr>
                    <p:blipFill>
                      <a:blip r:embed="rId6"/>
                      <a:stretch>
                        <a:fillRect/>
                      </a:stretch>
                    </p:blipFill>
                    <p:spPr>
                      <a:xfrm>
                        <a:off x="408373" y="905523"/>
                        <a:ext cx="8478452" cy="5308846"/>
                      </a:xfrm>
                      <a:prstGeom prst="rect">
                        <a:avLst/>
                      </a:prstGeom>
                    </p:spPr>
                  </p:pic>
                </p:oleObj>
              </mc:Fallback>
            </mc:AlternateContent>
          </a:graphicData>
        </a:graphic>
      </p:graphicFrame>
    </p:spTree>
    <p:extLst>
      <p:ext uri="{BB962C8B-B14F-4D97-AF65-F5344CB8AC3E}">
        <p14:creationId xmlns:p14="http://schemas.microsoft.com/office/powerpoint/2010/main" val="1729148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938" y="1183358"/>
            <a:ext cx="8622567" cy="5288463"/>
          </a:xfrm>
        </p:spPr>
        <p:txBody>
          <a:bodyPr>
            <a:normAutofit fontScale="55000" lnSpcReduction="20000"/>
          </a:bodyPr>
          <a:lstStyle/>
          <a:p>
            <a:r>
              <a:rPr lang="en-US" dirty="0">
                <a:solidFill>
                  <a:srgbClr val="002060"/>
                </a:solidFill>
                <a:latin typeface="Times New Roman" panose="02020603050405020304" pitchFamily="18" charset="0"/>
                <a:cs typeface="Times New Roman" panose="02020603050405020304" pitchFamily="18" charset="0"/>
              </a:rPr>
              <a:t>How to read the Monthly Financial and/or EOY Forecast Report (Unaudited) as of April 30, 2023(letters refer to column letters on the prior page):</a:t>
            </a:r>
          </a:p>
          <a:p>
            <a:endParaRPr lang="en-US" dirty="0">
              <a:solidFill>
                <a:srgbClr val="002060"/>
              </a:solidFill>
              <a:latin typeface="Times New Roman" panose="02020603050405020304" pitchFamily="18" charset="0"/>
              <a:cs typeface="Times New Roman" panose="02020603050405020304" pitchFamily="18" charset="0"/>
            </a:endParaRPr>
          </a:p>
          <a:p>
            <a:pPr marL="747713" indent="-747713"/>
            <a:r>
              <a:rPr lang="en-US" dirty="0">
                <a:latin typeface="Times New Roman" panose="02020603050405020304" pitchFamily="18" charset="0"/>
                <a:cs typeface="Times New Roman" panose="02020603050405020304" pitchFamily="18" charset="0"/>
              </a:rPr>
              <a:t>A	-	</a:t>
            </a:r>
            <a:r>
              <a:rPr lang="en-US" u="sng" dirty="0">
                <a:latin typeface="Times New Roman" panose="02020603050405020304" pitchFamily="18" charset="0"/>
                <a:cs typeface="Times New Roman" panose="02020603050405020304" pitchFamily="18" charset="0"/>
              </a:rPr>
              <a:t>FY2023 Adopted Budget: </a:t>
            </a:r>
            <a:r>
              <a:rPr lang="en-US" dirty="0">
                <a:latin typeface="Times New Roman" panose="02020603050405020304" pitchFamily="18" charset="0"/>
                <a:cs typeface="Times New Roman" panose="02020603050405020304" pitchFamily="18" charset="0"/>
              </a:rPr>
              <a:t>These are the adopted totals for each category for 		FY 2022-23 (does not reflect any budget revisions)</a:t>
            </a:r>
          </a:p>
          <a:p>
            <a:pPr marL="747713" indent="-747713"/>
            <a:r>
              <a:rPr lang="en-US" dirty="0">
                <a:latin typeface="Times New Roman" panose="02020603050405020304" pitchFamily="18" charset="0"/>
                <a:cs typeface="Times New Roman" panose="02020603050405020304" pitchFamily="18" charset="0"/>
              </a:rPr>
              <a:t>B		</a:t>
            </a:r>
            <a:r>
              <a:rPr lang="en-US" u="sng" dirty="0">
                <a:latin typeface="Times New Roman" panose="02020603050405020304" pitchFamily="18" charset="0"/>
                <a:cs typeface="Times New Roman" panose="02020603050405020304" pitchFamily="18" charset="0"/>
              </a:rPr>
              <a:t>Monthly YTD Actuals:</a:t>
            </a:r>
            <a:r>
              <a:rPr lang="en-US" dirty="0">
                <a:latin typeface="Times New Roman" panose="02020603050405020304" pitchFamily="18" charset="0"/>
                <a:cs typeface="Times New Roman" panose="02020603050405020304" pitchFamily="18" charset="0"/>
              </a:rPr>
              <a:t>  This is what was actually spent as of 04/30/23 			without adjustments.</a:t>
            </a:r>
          </a:p>
          <a:p>
            <a:pPr marL="747713" indent="-747713"/>
            <a:r>
              <a:rPr lang="en-US" dirty="0">
                <a:latin typeface="Times New Roman" panose="02020603050405020304" pitchFamily="18" charset="0"/>
                <a:cs typeface="Times New Roman" panose="02020603050405020304" pitchFamily="18" charset="0"/>
              </a:rPr>
              <a:t>C		</a:t>
            </a:r>
            <a:r>
              <a:rPr lang="en-US" u="sng" dirty="0">
                <a:latin typeface="Times New Roman" panose="02020603050405020304" pitchFamily="18" charset="0"/>
                <a:cs typeface="Times New Roman" panose="02020603050405020304" pitchFamily="18" charset="0"/>
              </a:rPr>
              <a:t>Monthly Encumbrances: </a:t>
            </a:r>
            <a:r>
              <a:rPr lang="en-US" dirty="0">
                <a:latin typeface="Times New Roman" panose="02020603050405020304" pitchFamily="18" charset="0"/>
                <a:cs typeface="Times New Roman" panose="02020603050405020304" pitchFamily="18" charset="0"/>
              </a:rPr>
              <a:t>Any encumbrances which have been processed in 		</a:t>
            </a:r>
            <a:r>
              <a:rPr lang="en-US" dirty="0" err="1">
                <a:latin typeface="Times New Roman" panose="02020603050405020304" pitchFamily="18" charset="0"/>
                <a:cs typeface="Times New Roman" panose="02020603050405020304" pitchFamily="18" charset="0"/>
              </a:rPr>
              <a:t>Munis</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(A-B+C) </a:t>
            </a:r>
            <a:r>
              <a:rPr lang="en-US" u="sng" dirty="0">
                <a:latin typeface="Times New Roman" panose="02020603050405020304" pitchFamily="18" charset="0"/>
                <a:cs typeface="Times New Roman" panose="02020603050405020304" pitchFamily="18" charset="0"/>
              </a:rPr>
              <a:t>Available: </a:t>
            </a:r>
            <a:r>
              <a:rPr lang="en-US" dirty="0">
                <a:latin typeface="Times New Roman" panose="02020603050405020304" pitchFamily="18" charset="0"/>
                <a:cs typeface="Times New Roman" panose="02020603050405020304" pitchFamily="18" charset="0"/>
              </a:rPr>
              <a:t>What is available in </a:t>
            </a:r>
            <a:r>
              <a:rPr lang="en-US" dirty="0" err="1">
                <a:latin typeface="Times New Roman" panose="02020603050405020304" pitchFamily="18" charset="0"/>
                <a:cs typeface="Times New Roman" panose="02020603050405020304" pitchFamily="18" charset="0"/>
              </a:rPr>
              <a:t>Munis</a:t>
            </a:r>
            <a:r>
              <a:rPr lang="en-US" dirty="0">
                <a:latin typeface="Times New Roman" panose="02020603050405020304" pitchFamily="18" charset="0"/>
                <a:cs typeface="Times New Roman" panose="02020603050405020304" pitchFamily="18" charset="0"/>
              </a:rPr>
              <a:t> to spend as of 04/30/23.</a:t>
            </a:r>
          </a:p>
          <a:p>
            <a:pPr marL="747713" indent="-747713"/>
            <a:r>
              <a:rPr lang="en-US" dirty="0">
                <a:latin typeface="Times New Roman" panose="02020603050405020304" pitchFamily="18" charset="0"/>
                <a:cs typeface="Times New Roman" panose="02020603050405020304" pitchFamily="18" charset="0"/>
              </a:rPr>
              <a:t>F	       </a:t>
            </a:r>
            <a:r>
              <a:rPr lang="en-US" u="sng" dirty="0">
                <a:latin typeface="Times New Roman" panose="02020603050405020304" pitchFamily="18" charset="0"/>
                <a:cs typeface="Times New Roman" panose="02020603050405020304" pitchFamily="18" charset="0"/>
              </a:rPr>
              <a:t>Full Year Expenditure Forecast</a:t>
            </a:r>
            <a:r>
              <a:rPr lang="en-US" dirty="0">
                <a:latin typeface="Times New Roman" panose="02020603050405020304" pitchFamily="18" charset="0"/>
                <a:cs typeface="Times New Roman" panose="02020603050405020304" pitchFamily="18" charset="0"/>
              </a:rPr>
              <a:t> – this is a projected expenditure by year end</a:t>
            </a:r>
          </a:p>
          <a:p>
            <a:pPr marL="800100" lvl="2" indent="0">
              <a:buNone/>
            </a:pPr>
            <a:r>
              <a:rPr lang="en-US" dirty="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taking into consideration reimbursements and other adjustments (tuition 			reimbursements, revenue applied to each category, </a:t>
            </a:r>
            <a:r>
              <a:rPr lang="en-US" sz="3300" dirty="0" err="1">
                <a:latin typeface="Times New Roman" panose="02020603050405020304" pitchFamily="18" charset="0"/>
                <a:cs typeface="Times New Roman" panose="02020603050405020304" pitchFamily="18" charset="0"/>
              </a:rPr>
              <a:t>etc</a:t>
            </a:r>
            <a:r>
              <a:rPr lang="en-US" sz="3300" dirty="0">
                <a:latin typeface="Times New Roman" panose="02020603050405020304" pitchFamily="18" charset="0"/>
                <a:cs typeface="Times New Roman" panose="02020603050405020304" pitchFamily="18" charset="0"/>
              </a:rPr>
              <a:t>)  This is not part of 			the actual expenditures, but rather where we expect to finally spend by 			6/30/23 after these types of adjustments.</a:t>
            </a:r>
          </a:p>
          <a:p>
            <a:pPr marL="747713" indent="-747713"/>
            <a:r>
              <a:rPr lang="en-US" dirty="0">
                <a:latin typeface="Times New Roman" panose="02020603050405020304" pitchFamily="18" charset="0"/>
                <a:cs typeface="Times New Roman" panose="02020603050405020304" pitchFamily="18" charset="0"/>
              </a:rPr>
              <a:t>(A-F)   </a:t>
            </a:r>
            <a:r>
              <a:rPr lang="en-US" u="sng" dirty="0">
                <a:latin typeface="Times New Roman" panose="02020603050405020304" pitchFamily="18" charset="0"/>
                <a:cs typeface="Times New Roman" panose="02020603050405020304" pitchFamily="18" charset="0"/>
              </a:rPr>
              <a:t>Full Year Variance: </a:t>
            </a:r>
            <a:r>
              <a:rPr lang="en-US" dirty="0">
                <a:latin typeface="Times New Roman" panose="02020603050405020304" pitchFamily="18" charset="0"/>
                <a:cs typeface="Times New Roman" panose="02020603050405020304" pitchFamily="18" charset="0"/>
              </a:rPr>
              <a:t> With anticipated adjustments, where we will end the 			year after all costs and adjustments by category.</a:t>
            </a:r>
          </a:p>
          <a:p>
            <a:pPr marL="747713" indent="-747713"/>
            <a:r>
              <a:rPr lang="en-US" b="1" i="1" u="sng" dirty="0">
                <a:latin typeface="Times New Roman" panose="02020603050405020304" pitchFamily="18" charset="0"/>
                <a:cs typeface="Times New Roman" panose="02020603050405020304" pitchFamily="18" charset="0"/>
              </a:rPr>
              <a:t>Monthly actual </a:t>
            </a:r>
            <a:r>
              <a:rPr lang="en-US" dirty="0">
                <a:latin typeface="Times New Roman" panose="02020603050405020304" pitchFamily="18" charset="0"/>
                <a:cs typeface="Times New Roman" panose="02020603050405020304" pitchFamily="18" charset="0"/>
              </a:rPr>
              <a:t>costs can be found in the next three slides (Monthly Financial Report (Unaudited) – April 30, 2023 in column “MTD Actual”</a:t>
            </a:r>
          </a:p>
          <a:p>
            <a:endParaRPr lang="en-US" dirty="0"/>
          </a:p>
        </p:txBody>
      </p:sp>
      <p:sp>
        <p:nvSpPr>
          <p:cNvPr id="4" name="Slide Number Placeholder 3"/>
          <p:cNvSpPr>
            <a:spLocks noGrp="1"/>
          </p:cNvSpPr>
          <p:nvPr>
            <p:ph type="sldNum" sz="quarter" idx="12"/>
          </p:nvPr>
        </p:nvSpPr>
        <p:spPr/>
        <p:txBody>
          <a:bodyPr/>
          <a:lstStyle/>
          <a:p>
            <a:fld id="{37EC49E4-490B-3448-ABB7-1E001E8E0F8E}" type="slidenum">
              <a:rPr lang="en-US" smtClean="0"/>
              <a:t>7</a:t>
            </a:fld>
            <a:endParaRPr lang="en-US" dirty="0"/>
          </a:p>
        </p:txBody>
      </p: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61056" y="242887"/>
            <a:ext cx="10604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78399" y="175846"/>
            <a:ext cx="7560163" cy="413239"/>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eaLnBrk="1" hangingPunct="1">
              <a:lnSpc>
                <a:spcPct val="90000"/>
              </a:lnSpc>
            </a:pPr>
            <a:r>
              <a:rPr lang="en-US" altLang="en-US" dirty="0">
                <a:solidFill>
                  <a:schemeClr val="bg1"/>
                </a:solidFill>
                <a:latin typeface="Times New Roman" pitchFamily="18" charset="0"/>
                <a:cs typeface="Times New Roman" pitchFamily="18" charset="0"/>
              </a:rPr>
              <a:t>How to read the General Fund Report</a:t>
            </a:r>
          </a:p>
        </p:txBody>
      </p:sp>
    </p:spTree>
    <p:extLst>
      <p:ext uri="{BB962C8B-B14F-4D97-AF65-F5344CB8AC3E}">
        <p14:creationId xmlns:p14="http://schemas.microsoft.com/office/powerpoint/2010/main" val="352527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Times New Roman" pitchFamily="18" charset="0"/>
              </a:rPr>
              <a:t>General Fund</a:t>
            </a:r>
          </a:p>
        </p:txBody>
      </p:sp>
      <p:pic>
        <p:nvPicPr>
          <p:cNvPr id="204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6553200" y="6572802"/>
            <a:ext cx="2133600" cy="21055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EC49E4-490B-3448-ABB7-1E001E8E0F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Object 5">
            <a:extLst>
              <a:ext uri="{FF2B5EF4-FFF2-40B4-BE49-F238E27FC236}">
                <a16:creationId xmlns:a16="http://schemas.microsoft.com/office/drawing/2014/main" id="{F9164672-AFDD-44BA-B6B8-2860BA7EE9D7}"/>
              </a:ext>
            </a:extLst>
          </p:cNvPr>
          <p:cNvGraphicFramePr>
            <a:graphicFrameLocks noChangeAspect="1"/>
          </p:cNvGraphicFramePr>
          <p:nvPr>
            <p:extLst>
              <p:ext uri="{D42A27DB-BD31-4B8C-83A1-F6EECF244321}">
                <p14:modId xmlns:p14="http://schemas.microsoft.com/office/powerpoint/2010/main" val="3963919566"/>
              </p:ext>
            </p:extLst>
          </p:nvPr>
        </p:nvGraphicFramePr>
        <p:xfrm>
          <a:off x="219077" y="818145"/>
          <a:ext cx="8578694" cy="5671431"/>
        </p:xfrm>
        <a:graphic>
          <a:graphicData uri="http://schemas.openxmlformats.org/presentationml/2006/ole">
            <mc:AlternateContent xmlns:mc="http://schemas.openxmlformats.org/markup-compatibility/2006">
              <mc:Choice xmlns:v="urn:schemas-microsoft-com:vml" Requires="v">
                <p:oleObj spid="_x0000_s2055" name="Worksheet" r:id="rId4" imgW="11029972" imgH="9334334" progId="Excel.Sheet.12">
                  <p:embed/>
                </p:oleObj>
              </mc:Choice>
              <mc:Fallback>
                <p:oleObj name="Worksheet" r:id="rId4" imgW="11029972" imgH="9334334" progId="Excel.Sheet.12">
                  <p:embed/>
                  <p:pic>
                    <p:nvPicPr>
                      <p:cNvPr id="0" name=""/>
                      <p:cNvPicPr/>
                      <p:nvPr/>
                    </p:nvPicPr>
                    <p:blipFill>
                      <a:blip r:embed="rId5"/>
                      <a:stretch>
                        <a:fillRect/>
                      </a:stretch>
                    </p:blipFill>
                    <p:spPr>
                      <a:xfrm>
                        <a:off x="219077" y="818145"/>
                        <a:ext cx="8578694" cy="5671431"/>
                      </a:xfrm>
                      <a:prstGeom prst="rect">
                        <a:avLst/>
                      </a:prstGeom>
                    </p:spPr>
                  </p:pic>
                </p:oleObj>
              </mc:Fallback>
            </mc:AlternateContent>
          </a:graphicData>
        </a:graphic>
      </p:graphicFrame>
    </p:spTree>
    <p:extLst>
      <p:ext uri="{BB962C8B-B14F-4D97-AF65-F5344CB8AC3E}">
        <p14:creationId xmlns:p14="http://schemas.microsoft.com/office/powerpoint/2010/main" val="158347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txBox="1">
            <a:spLocks/>
          </p:cNvSpPr>
          <p:nvPr/>
        </p:nvSpPr>
        <p:spPr bwMode="auto">
          <a:xfrm>
            <a:off x="219076" y="317332"/>
            <a:ext cx="6835775" cy="5008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News Gothic MT" charset="0"/>
                <a:ea typeface="MS PGothic" pitchFamily="34" charset="-128"/>
              </a:defRPr>
            </a:lvl1pPr>
            <a:lvl2pPr marL="742950" indent="-285750">
              <a:defRPr sz="2400">
                <a:solidFill>
                  <a:schemeClr val="tx1"/>
                </a:solidFill>
                <a:latin typeface="News Gothic MT" charset="0"/>
                <a:ea typeface="MS PGothic" pitchFamily="34" charset="-128"/>
              </a:defRPr>
            </a:lvl2pPr>
            <a:lvl3pPr marL="1143000" indent="-228600">
              <a:defRPr sz="2400">
                <a:solidFill>
                  <a:schemeClr val="tx1"/>
                </a:solidFill>
                <a:latin typeface="News Gothic MT" charset="0"/>
                <a:ea typeface="MS PGothic" pitchFamily="34" charset="-128"/>
              </a:defRPr>
            </a:lvl3pPr>
            <a:lvl4pPr marL="1600200" indent="-228600">
              <a:defRPr sz="2400">
                <a:solidFill>
                  <a:schemeClr val="tx1"/>
                </a:solidFill>
                <a:latin typeface="News Gothic MT" charset="0"/>
                <a:ea typeface="MS PGothic" pitchFamily="34" charset="-128"/>
              </a:defRPr>
            </a:lvl4pPr>
            <a:lvl5pPr marL="2057400" indent="-228600">
              <a:defRPr sz="2400">
                <a:solidFill>
                  <a:schemeClr val="tx1"/>
                </a:solidFill>
                <a:latin typeface="News Gothic MT" charset="0"/>
                <a:ea typeface="MS PGothic" pitchFamily="34" charset="-128"/>
              </a:defRPr>
            </a:lvl5pPr>
            <a:lvl6pPr marL="2514600" indent="-228600" eaLnBrk="0" fontAlgn="base" hangingPunct="0">
              <a:spcBef>
                <a:spcPct val="0"/>
              </a:spcBef>
              <a:spcAft>
                <a:spcPct val="0"/>
              </a:spcAft>
              <a:defRPr sz="2400">
                <a:solidFill>
                  <a:schemeClr val="tx1"/>
                </a:solidFill>
                <a:latin typeface="News Gothic MT" charset="0"/>
                <a:ea typeface="MS PGothic" pitchFamily="34" charset="-128"/>
              </a:defRPr>
            </a:lvl6pPr>
            <a:lvl7pPr marL="2971800" indent="-228600" eaLnBrk="0" fontAlgn="base" hangingPunct="0">
              <a:spcBef>
                <a:spcPct val="0"/>
              </a:spcBef>
              <a:spcAft>
                <a:spcPct val="0"/>
              </a:spcAft>
              <a:defRPr sz="2400">
                <a:solidFill>
                  <a:schemeClr val="tx1"/>
                </a:solidFill>
                <a:latin typeface="News Gothic MT" charset="0"/>
                <a:ea typeface="MS PGothic" pitchFamily="34" charset="-128"/>
              </a:defRPr>
            </a:lvl7pPr>
            <a:lvl8pPr marL="3429000" indent="-228600" eaLnBrk="0" fontAlgn="base" hangingPunct="0">
              <a:spcBef>
                <a:spcPct val="0"/>
              </a:spcBef>
              <a:spcAft>
                <a:spcPct val="0"/>
              </a:spcAft>
              <a:defRPr sz="2400">
                <a:solidFill>
                  <a:schemeClr val="tx1"/>
                </a:solidFill>
                <a:latin typeface="News Gothic MT" charset="0"/>
                <a:ea typeface="MS PGothic" pitchFamily="34" charset="-128"/>
              </a:defRPr>
            </a:lvl8pPr>
            <a:lvl9pPr marL="3886200" indent="-228600" eaLnBrk="0" fontAlgn="base" hangingPunct="0">
              <a:spcBef>
                <a:spcPct val="0"/>
              </a:spcBef>
              <a:spcAft>
                <a:spcPct val="0"/>
              </a:spcAft>
              <a:defRPr sz="2400">
                <a:solidFill>
                  <a:schemeClr val="tx1"/>
                </a:solidFill>
                <a:latin typeface="News Gothic MT" charset="0"/>
                <a:ea typeface="MS PGothic" pitchFamily="34" charset="-128"/>
              </a:defRPr>
            </a:lvl9p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Times New Roman" pitchFamily="18" charset="0"/>
              </a:rPr>
              <a:t>General Fund (</a:t>
            </a:r>
            <a:r>
              <a:rPr kumimoji="0" lang="en-US" altLang="en-US" sz="2400" b="0" i="0" u="none" strike="noStrike" kern="1200" cap="none" spc="0" normalizeH="0" baseline="0" noProof="0" dirty="0" err="1">
                <a:ln>
                  <a:noFill/>
                </a:ln>
                <a:solidFill>
                  <a:prstClr val="white"/>
                </a:solidFill>
                <a:effectLst/>
                <a:uLnTx/>
                <a:uFillTx/>
                <a:latin typeface="Times New Roman" pitchFamily="18" charset="0"/>
                <a:ea typeface="MS PGothic" pitchFamily="34" charset="-128"/>
                <a:cs typeface="Times New Roman" pitchFamily="18" charset="0"/>
              </a:rPr>
              <a:t>cont</a:t>
            </a:r>
            <a:r>
              <a:rPr kumimoji="0" lang="en-US" altLang="en-US" sz="2400" b="0" i="0" u="none" strike="noStrike" kern="1200" cap="none" spc="0" normalizeH="0" baseline="0" noProof="0" dirty="0">
                <a:ln>
                  <a:noFill/>
                </a:ln>
                <a:solidFill>
                  <a:prstClr val="white"/>
                </a:solidFill>
                <a:effectLst/>
                <a:uLnTx/>
                <a:uFillTx/>
                <a:latin typeface="Times New Roman" pitchFamily="18" charset="0"/>
                <a:ea typeface="MS PGothic" pitchFamily="34" charset="-128"/>
                <a:cs typeface="Times New Roman" pitchFamily="18" charset="0"/>
              </a:rPr>
              <a:t>)</a:t>
            </a:r>
          </a:p>
        </p:txBody>
      </p:sp>
      <p:pic>
        <p:nvPicPr>
          <p:cNvPr id="204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1375" y="317333"/>
            <a:ext cx="1695450" cy="5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6553200" y="6466114"/>
            <a:ext cx="2133600" cy="25536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EC49E4-490B-3448-ABB7-1E001E8E0F8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2" name="Object 1">
            <a:extLst>
              <a:ext uri="{FF2B5EF4-FFF2-40B4-BE49-F238E27FC236}">
                <a16:creationId xmlns:a16="http://schemas.microsoft.com/office/drawing/2014/main" id="{6E228B70-D2D5-4293-857B-402980A019AE}"/>
              </a:ext>
            </a:extLst>
          </p:cNvPr>
          <p:cNvGraphicFramePr>
            <a:graphicFrameLocks noChangeAspect="1"/>
          </p:cNvGraphicFramePr>
          <p:nvPr>
            <p:extLst>
              <p:ext uri="{D42A27DB-BD31-4B8C-83A1-F6EECF244321}">
                <p14:modId xmlns:p14="http://schemas.microsoft.com/office/powerpoint/2010/main" val="3195789101"/>
              </p:ext>
            </p:extLst>
          </p:nvPr>
        </p:nvGraphicFramePr>
        <p:xfrm>
          <a:off x="219076" y="896645"/>
          <a:ext cx="8467724" cy="5477522"/>
        </p:xfrm>
        <a:graphic>
          <a:graphicData uri="http://schemas.openxmlformats.org/presentationml/2006/ole">
            <mc:AlternateContent xmlns:mc="http://schemas.openxmlformats.org/markup-compatibility/2006">
              <mc:Choice xmlns:v="urn:schemas-microsoft-com:vml" Requires="v">
                <p:oleObj spid="_x0000_s3079" name="Worksheet" r:id="rId4" imgW="11030058" imgH="10382224" progId="Excel.Sheet.12">
                  <p:embed/>
                </p:oleObj>
              </mc:Choice>
              <mc:Fallback>
                <p:oleObj name="Worksheet" r:id="rId4" imgW="11030058" imgH="10382224" progId="Excel.Sheet.12">
                  <p:embed/>
                  <p:pic>
                    <p:nvPicPr>
                      <p:cNvPr id="0" name=""/>
                      <p:cNvPicPr/>
                      <p:nvPr/>
                    </p:nvPicPr>
                    <p:blipFill>
                      <a:blip r:embed="rId5"/>
                      <a:stretch>
                        <a:fillRect/>
                      </a:stretch>
                    </p:blipFill>
                    <p:spPr>
                      <a:xfrm>
                        <a:off x="219076" y="896645"/>
                        <a:ext cx="8467724" cy="5477522"/>
                      </a:xfrm>
                      <a:prstGeom prst="rect">
                        <a:avLst/>
                      </a:prstGeom>
                    </p:spPr>
                  </p:pic>
                </p:oleObj>
              </mc:Fallback>
            </mc:AlternateContent>
          </a:graphicData>
        </a:graphic>
      </p:graphicFrame>
    </p:spTree>
    <p:extLst>
      <p:ext uri="{BB962C8B-B14F-4D97-AF65-F5344CB8AC3E}">
        <p14:creationId xmlns:p14="http://schemas.microsoft.com/office/powerpoint/2010/main" val="2822411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TM03090430[[fn=Banded]]</Template>
  <TotalTime>5618</TotalTime>
  <Words>1716</Words>
  <Application>Microsoft Office PowerPoint</Application>
  <PresentationFormat>On-screen Show (4:3)</PresentationFormat>
  <Paragraphs>443</Paragraphs>
  <Slides>20</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8" baseType="lpstr">
      <vt:lpstr>MS PGothic</vt:lpstr>
      <vt:lpstr>Arial</vt:lpstr>
      <vt:lpstr>Calibri</vt:lpstr>
      <vt:lpstr>Goudy Old Style</vt:lpstr>
      <vt:lpstr>Times New Roman</vt:lpstr>
      <vt:lpstr>Office Theme</vt:lpstr>
      <vt:lpstr>Worksheet</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2022-23 GRANT FUNDED EXPENDITURES BY CATEGORY </vt:lpstr>
      <vt:lpstr>PowerPoint Presentation</vt:lpstr>
      <vt:lpstr>PowerPoint Presentation</vt:lpstr>
      <vt:lpstr>PowerPoint Presentation</vt:lpstr>
      <vt:lpstr>PowerPoint Presentation</vt:lpstr>
    </vt:vector>
  </TitlesOfParts>
  <Company>NHPS-Celentano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Keisha Redd- Hannans</dc:creator>
  <cp:lastModifiedBy>MAZYCK, JUANITA</cp:lastModifiedBy>
  <cp:revision>164</cp:revision>
  <cp:lastPrinted>2023-05-11T21:15:01Z</cp:lastPrinted>
  <dcterms:created xsi:type="dcterms:W3CDTF">2018-04-10T19:11:46Z</dcterms:created>
  <dcterms:modified xsi:type="dcterms:W3CDTF">2023-05-12T15:04:55Z</dcterms:modified>
</cp:coreProperties>
</file>